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jpe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jpeg" Type="http://schemas.openxmlformats.org/officeDocument/2006/relationships/image"/><Relationship Id="rId4" Target="../media/image52.jpeg" Type="http://schemas.openxmlformats.org/officeDocument/2006/relationships/image"/><Relationship Id="rId5" Target="../media/image53.jpeg" Type="http://schemas.openxmlformats.org/officeDocument/2006/relationships/image"/><Relationship Id="rId6" Target="../media/image5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381" y="-259444"/>
            <a:ext cx="1643321" cy="10942858"/>
            <a:chOff x="0" y="0"/>
            <a:chExt cx="555889" cy="3701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390F7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-1288505" y="5425336"/>
            <a:ext cx="3736229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686274" y="4226139"/>
            <a:ext cx="12005773" cy="253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890"/>
              </a:lnSpc>
            </a:pPr>
            <a:r>
              <a:rPr lang="en-US" sz="17000">
                <a:solidFill>
                  <a:srgbClr val="3A6351"/>
                </a:solidFill>
                <a:latin typeface="League Spartan Bold"/>
              </a:rPr>
              <a:t>P</a:t>
            </a:r>
            <a:r>
              <a:rPr lang="en-US" sz="17000">
                <a:solidFill>
                  <a:srgbClr val="E48257"/>
                </a:solidFill>
                <a:latin typeface="League Spartan Bold"/>
              </a:rPr>
              <a:t>E</a:t>
            </a:r>
            <a:r>
              <a:rPr lang="en-US" sz="17000">
                <a:solidFill>
                  <a:srgbClr val="3A6351"/>
                </a:solidFill>
                <a:latin typeface="League Spartan Bold"/>
              </a:rPr>
              <a:t>T </a:t>
            </a:r>
            <a:r>
              <a:rPr lang="en-US" sz="17000">
                <a:solidFill>
                  <a:srgbClr val="E48257"/>
                </a:solidFill>
                <a:latin typeface="League Spartan Bold"/>
              </a:rPr>
              <a:t>M</a:t>
            </a:r>
            <a:r>
              <a:rPr lang="en-US" sz="17000">
                <a:solidFill>
                  <a:srgbClr val="3A6351"/>
                </a:solidFill>
                <a:latin typeface="League Spartan Bold"/>
              </a:rPr>
              <a:t>E!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613764" y="5533240"/>
            <a:ext cx="600642" cy="60064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751738" y="8694770"/>
            <a:ext cx="8364816" cy="1127060"/>
            <a:chOff x="0" y="0"/>
            <a:chExt cx="3016221" cy="406400"/>
          </a:xfrm>
        </p:grpSpPr>
        <p:sp>
          <p:nvSpPr>
            <p:cNvPr name="Freeform 9" id="9"/>
            <p:cNvSpPr/>
            <p:nvPr/>
          </p:nvSpPr>
          <p:spPr>
            <a:xfrm>
              <a:off x="17780" y="22860"/>
              <a:ext cx="2990822" cy="360680"/>
            </a:xfrm>
            <a:custGeom>
              <a:avLst/>
              <a:gdLst/>
              <a:ahLst/>
              <a:cxnLst/>
              <a:rect r="r" b="b" t="t" l="l"/>
              <a:pathLst>
                <a:path h="360680" w="2990822">
                  <a:moveTo>
                    <a:pt x="2990822" y="180340"/>
                  </a:moveTo>
                  <a:cubicBezTo>
                    <a:pt x="2990822" y="81280"/>
                    <a:pt x="2910812" y="0"/>
                    <a:pt x="2810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810481" y="360680"/>
                  </a:lnTo>
                  <a:cubicBezTo>
                    <a:pt x="2909542" y="360680"/>
                    <a:pt x="2990821" y="279400"/>
                    <a:pt x="2990821" y="180340"/>
                  </a:cubicBezTo>
                  <a:close/>
                </a:path>
              </a:pathLst>
            </a:custGeom>
            <a:solidFill>
              <a:srgbClr val="F8F4EB">
                <a:alpha val="1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09639" y="8355618"/>
            <a:ext cx="8364816" cy="1127060"/>
            <a:chOff x="0" y="0"/>
            <a:chExt cx="11153088" cy="150274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153088" cy="1502746"/>
              <a:chOff x="0" y="0"/>
              <a:chExt cx="3016221" cy="4064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7780" y="22860"/>
                <a:ext cx="2990822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990822">
                    <a:moveTo>
                      <a:pt x="2990822" y="180340"/>
                    </a:moveTo>
                    <a:cubicBezTo>
                      <a:pt x="2990822" y="81280"/>
                      <a:pt x="2910812" y="0"/>
                      <a:pt x="28104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810481" y="360680"/>
                    </a:lnTo>
                    <a:cubicBezTo>
                      <a:pt x="2909542" y="360680"/>
                      <a:pt x="2990821" y="279400"/>
                      <a:pt x="2990821" y="180340"/>
                    </a:cubicBezTo>
                    <a:close/>
                  </a:path>
                </a:pathLst>
              </a:custGeom>
              <a:solidFill>
                <a:srgbClr val="393232">
                  <a:alpha val="11765"/>
                </a:srgbClr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832938" y="91298"/>
              <a:ext cx="1320150" cy="1320150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0036595" y="294955"/>
              <a:ext cx="912836" cy="912836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-5400000">
            <a:off x="-1154542" y="1761243"/>
            <a:ext cx="3487354" cy="59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3559">
                <a:solidFill>
                  <a:srgbClr val="3A6351"/>
                </a:solidFill>
                <a:latin typeface="League Spartan"/>
              </a:rPr>
              <a:t>P</a:t>
            </a:r>
            <a:r>
              <a:rPr lang="en-US" sz="3559">
                <a:solidFill>
                  <a:srgbClr val="E48257"/>
                </a:solidFill>
                <a:latin typeface="League Spartan"/>
              </a:rPr>
              <a:t>E</a:t>
            </a:r>
            <a:r>
              <a:rPr lang="en-US" sz="3559">
                <a:solidFill>
                  <a:srgbClr val="3A6351"/>
                </a:solidFill>
                <a:latin typeface="League Spartan"/>
              </a:rPr>
              <a:t>T</a:t>
            </a:r>
            <a:r>
              <a:rPr lang="en-US" sz="3559">
                <a:solidFill>
                  <a:srgbClr val="FFFFFF"/>
                </a:solidFill>
                <a:latin typeface="League Spartan"/>
              </a:rPr>
              <a:t> </a:t>
            </a:r>
            <a:r>
              <a:rPr lang="en-US" sz="3559">
                <a:solidFill>
                  <a:srgbClr val="E48257"/>
                </a:solidFill>
                <a:latin typeface="League Spartan"/>
              </a:rPr>
              <a:t>M</a:t>
            </a:r>
            <a:r>
              <a:rPr lang="en-US" sz="3559">
                <a:solidFill>
                  <a:srgbClr val="3A6351"/>
                </a:solidFill>
                <a:latin typeface="League Spartan"/>
              </a:rPr>
              <a:t>E!</a:t>
            </a:r>
          </a:p>
        </p:txBody>
      </p:sp>
      <p:sp>
        <p:nvSpPr>
          <p:cNvPr name="AutoShape 18" id="18"/>
          <p:cNvSpPr/>
          <p:nvPr/>
        </p:nvSpPr>
        <p:spPr>
          <a:xfrm rot="5400000">
            <a:off x="-1288505" y="5591596"/>
            <a:ext cx="3736229" cy="0"/>
          </a:xfrm>
          <a:prstGeom prst="line">
            <a:avLst/>
          </a:prstGeom>
          <a:ln cap="flat" w="76200">
            <a:solidFill>
              <a:srgbClr val="F2ED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649637" y="1174559"/>
            <a:ext cx="130893" cy="130893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516091" y="1305451"/>
            <a:ext cx="6836108" cy="6836081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3897" r="-23897" t="-556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439120" y="8438764"/>
            <a:ext cx="4602931" cy="9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pc="26" sz="2674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pc="15" sz="2674">
                <a:solidFill>
                  <a:srgbClr val="393232"/>
                </a:solidFill>
                <a:latin typeface="League Spartan"/>
              </a:rPr>
              <a:t> </a:t>
            </a:r>
          </a:p>
          <a:p>
            <a:pPr>
              <a:lnSpc>
                <a:spcPts val="3744"/>
              </a:lnSpc>
            </a:pPr>
            <a:r>
              <a:rPr lang="en-US" spc="15" sz="2674">
                <a:solidFill>
                  <a:srgbClr val="393232"/>
                </a:solidFill>
                <a:latin typeface="League Spartan"/>
              </a:rPr>
              <a:t>E-Business Systems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-601604" y="8968284"/>
            <a:ext cx="2295754" cy="58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79"/>
              </a:lnSpc>
            </a:pPr>
            <a:r>
              <a:rPr lang="en-US" sz="3414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2301" y="175879"/>
            <a:ext cx="8983397" cy="150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83"/>
              </a:lnSpc>
            </a:pPr>
            <a:r>
              <a:rPr lang="en-US" sz="8773">
                <a:solidFill>
                  <a:srgbClr val="393232"/>
                </a:solidFill>
                <a:latin typeface="League Spartan Bold"/>
              </a:rPr>
              <a:t>Revenue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F2ED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58360" y="9535539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09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1144779" y="1776606"/>
            <a:ext cx="3487354" cy="59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3559">
                <a:solidFill>
                  <a:srgbClr val="3A6351"/>
                </a:solidFill>
                <a:latin typeface="League Spartan"/>
              </a:rPr>
              <a:t>P</a:t>
            </a:r>
            <a:r>
              <a:rPr lang="en-US" sz="3559">
                <a:solidFill>
                  <a:srgbClr val="E48257"/>
                </a:solidFill>
                <a:latin typeface="League Spartan"/>
              </a:rPr>
              <a:t>E</a:t>
            </a:r>
            <a:r>
              <a:rPr lang="en-US" sz="3559">
                <a:solidFill>
                  <a:srgbClr val="3A6351"/>
                </a:solidFill>
                <a:latin typeface="League Spartan"/>
              </a:rPr>
              <a:t>T</a:t>
            </a:r>
            <a:r>
              <a:rPr lang="en-US" sz="3559">
                <a:solidFill>
                  <a:srgbClr val="FFFFFF"/>
                </a:solidFill>
                <a:latin typeface="League Spartan"/>
              </a:rPr>
              <a:t> </a:t>
            </a:r>
            <a:r>
              <a:rPr lang="en-US" sz="3559">
                <a:solidFill>
                  <a:srgbClr val="E48257"/>
                </a:solidFill>
                <a:latin typeface="League Spartan"/>
              </a:rPr>
              <a:t>M</a:t>
            </a:r>
            <a:r>
              <a:rPr lang="en-US" sz="3559">
                <a:solidFill>
                  <a:srgbClr val="3A6351"/>
                </a:solidFill>
                <a:latin typeface="League Spartan"/>
              </a:rPr>
              <a:t>E!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48420" y="9492248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30275" y="9471267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486461" y="2078930"/>
            <a:ext cx="12073009" cy="7132341"/>
            <a:chOff x="0" y="0"/>
            <a:chExt cx="16097345" cy="950978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0446390" y="-57150"/>
              <a:ext cx="2310429" cy="133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Hospital 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20%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100258" y="5032933"/>
              <a:ext cx="3997087" cy="133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Transportation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20%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238113" y="8178777"/>
              <a:ext cx="3064525" cy="133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Advertising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20%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97610" y="5032933"/>
              <a:ext cx="2542882" cy="133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Shopping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20%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5094360" cy="133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Online consultation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93232"/>
                  </a:solidFill>
                  <a:latin typeface="League Spartan Bold"/>
                </a:rPr>
                <a:t>20%</a:t>
              </a:r>
            </a:p>
          </p:txBody>
        </p: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4284463" y="834237"/>
              <a:ext cx="6971823" cy="6971823"/>
              <a:chOff x="0" y="0"/>
              <a:chExt cx="2540000" cy="254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490000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74223A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74A75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B076B3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BFA7EE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9082C6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4381360" y="333998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757798" y="8019736"/>
            <a:ext cx="2706156" cy="113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</a:pPr>
            <a:r>
              <a:rPr lang="en-US" sz="2195">
                <a:solidFill>
                  <a:srgbClr val="393232"/>
                </a:solidFill>
                <a:latin typeface="League Spartan"/>
              </a:rPr>
              <a:t>The fee is charged monthly with a contract signed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36470" y="7066826"/>
            <a:ext cx="388978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232"/>
                </a:solidFill>
                <a:latin typeface="League Spartan"/>
              </a:rPr>
              <a:t>We get a monthly commission from those shops and contracts for them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69520" y="1931947"/>
            <a:ext cx="388978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232"/>
                </a:solidFill>
                <a:latin typeface="League Spartan"/>
              </a:rPr>
              <a:t>The hospital or clinic side will have to pay the queue fee to our company in the amount of 15%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1259" y="3176445"/>
            <a:ext cx="4842291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232"/>
                </a:solidFill>
                <a:latin typeface="League Spartan"/>
              </a:rPr>
              <a:t>The income on Veterinarians and Pet trainers will be deducted as the commission for the company in amount of 15%.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19063" y="4179450"/>
            <a:ext cx="388978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232"/>
                </a:solidFill>
                <a:latin typeface="League Spartan"/>
              </a:rPr>
              <a:t>Driver will receive fare which already deducted in amount of 15% as a commission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39323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57300" y="1028700"/>
            <a:ext cx="2453292" cy="175235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13489" y="1435299"/>
            <a:ext cx="10833471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>
                <a:solidFill>
                  <a:srgbClr val="F2EDD7"/>
                </a:solidFill>
                <a:latin typeface="League Spartan Bold"/>
              </a:rPr>
              <a:t>Competitor</a:t>
            </a:r>
            <a:r>
              <a:rPr lang="en-US" sz="6099">
                <a:solidFill>
                  <a:srgbClr val="F2EDD7"/>
                </a:solidFill>
                <a:latin typeface="League Spartan Bold"/>
              </a:rPr>
              <a:t> of</a:t>
            </a:r>
            <a:r>
              <a:rPr lang="en-US" sz="6099">
                <a:solidFill>
                  <a:srgbClr val="FFFFFF"/>
                </a:solidFill>
                <a:latin typeface="League Spartan Bold"/>
              </a:rPr>
              <a:t> </a:t>
            </a:r>
            <a:r>
              <a:rPr lang="en-US" sz="6099">
                <a:solidFill>
                  <a:srgbClr val="3A6351"/>
                </a:solidFill>
                <a:latin typeface="League Spartan Bold"/>
              </a:rPr>
              <a:t>P</a:t>
            </a:r>
            <a:r>
              <a:rPr lang="en-US" sz="6099">
                <a:solidFill>
                  <a:srgbClr val="E48257"/>
                </a:solidFill>
                <a:latin typeface="League Spartan Bold"/>
              </a:rPr>
              <a:t>e</a:t>
            </a:r>
            <a:r>
              <a:rPr lang="en-US" sz="6099">
                <a:solidFill>
                  <a:srgbClr val="3A6351"/>
                </a:solidFill>
                <a:latin typeface="League Spartan Bold"/>
              </a:rPr>
              <a:t>t</a:t>
            </a:r>
            <a:r>
              <a:rPr lang="en-US" sz="6099">
                <a:solidFill>
                  <a:srgbClr val="FFFFFF"/>
                </a:solidFill>
                <a:latin typeface="League Spartan Bold"/>
              </a:rPr>
              <a:t> </a:t>
            </a:r>
            <a:r>
              <a:rPr lang="en-US" sz="6099">
                <a:solidFill>
                  <a:srgbClr val="E48257"/>
                </a:solidFill>
                <a:latin typeface="League Spartan Bold"/>
              </a:rPr>
              <a:t>M</a:t>
            </a:r>
            <a:r>
              <a:rPr lang="en-US" sz="6099">
                <a:solidFill>
                  <a:srgbClr val="3A6351"/>
                </a:solidFill>
                <a:latin typeface="League Spartan Bold"/>
              </a:rPr>
              <a:t>E!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57300" y="2074294"/>
            <a:ext cx="223240" cy="22324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10" id="10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358360" y="9523419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48420" y="9601971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0275" y="9580989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5112719" y="6662646"/>
            <a:ext cx="4023831" cy="1580368"/>
            <a:chOff x="0" y="0"/>
            <a:chExt cx="5365108" cy="210715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365108" cy="2107158"/>
              <a:chOff x="0" y="0"/>
              <a:chExt cx="2182968" cy="85736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182968" cy="857365"/>
              </a:xfrm>
              <a:custGeom>
                <a:avLst/>
                <a:gdLst/>
                <a:ahLst/>
                <a:cxnLst/>
                <a:rect r="r" b="b" t="t" l="l"/>
                <a:pathLst>
                  <a:path h="857365" w="2182968">
                    <a:moveTo>
                      <a:pt x="2058507" y="857365"/>
                    </a:moveTo>
                    <a:lnTo>
                      <a:pt x="124460" y="857365"/>
                    </a:lnTo>
                    <a:cubicBezTo>
                      <a:pt x="55880" y="857365"/>
                      <a:pt x="0" y="801485"/>
                      <a:pt x="0" y="7329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58508" y="0"/>
                    </a:lnTo>
                    <a:cubicBezTo>
                      <a:pt x="2127088" y="0"/>
                      <a:pt x="2182968" y="55880"/>
                      <a:pt x="2182968" y="124460"/>
                    </a:cubicBezTo>
                    <a:lnTo>
                      <a:pt x="2182968" y="732905"/>
                    </a:lnTo>
                    <a:cubicBezTo>
                      <a:pt x="2182968" y="801485"/>
                      <a:pt x="2127088" y="857365"/>
                      <a:pt x="2058508" y="85736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331550" y="165700"/>
              <a:ext cx="4702009" cy="1775759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9907571" y="6662646"/>
            <a:ext cx="4110470" cy="1614993"/>
            <a:chOff x="0" y="0"/>
            <a:chExt cx="5480627" cy="215332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415590" cy="2153324"/>
              <a:chOff x="0" y="0"/>
              <a:chExt cx="2182968" cy="867982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2182968" cy="867982"/>
              </a:xfrm>
              <a:custGeom>
                <a:avLst/>
                <a:gdLst/>
                <a:ahLst/>
                <a:cxnLst/>
                <a:rect r="r" b="b" t="t" l="l"/>
                <a:pathLst>
                  <a:path h="867982" w="2182968">
                    <a:moveTo>
                      <a:pt x="2058507" y="867982"/>
                    </a:moveTo>
                    <a:lnTo>
                      <a:pt x="124460" y="867982"/>
                    </a:lnTo>
                    <a:cubicBezTo>
                      <a:pt x="55880" y="867982"/>
                      <a:pt x="0" y="812102"/>
                      <a:pt x="0" y="7435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58508" y="0"/>
                    </a:lnTo>
                    <a:cubicBezTo>
                      <a:pt x="2127088" y="0"/>
                      <a:pt x="2182968" y="55880"/>
                      <a:pt x="2182968" y="124460"/>
                    </a:cubicBezTo>
                    <a:lnTo>
                      <a:pt x="2182968" y="743522"/>
                    </a:lnTo>
                    <a:cubicBezTo>
                      <a:pt x="2182968" y="812102"/>
                      <a:pt x="2127088" y="867982"/>
                      <a:pt x="2058508" y="86798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12432" t="30996" r="10169" b="29651"/>
            <a:stretch>
              <a:fillRect/>
            </a:stretch>
          </p:blipFill>
          <p:spPr>
            <a:xfrm flipH="false" flipV="false" rot="0">
              <a:off x="218929" y="126735"/>
              <a:ext cx="5261698" cy="1891620"/>
            </a:xfrm>
            <a:prstGeom prst="rect">
              <a:avLst/>
            </a:prstGeom>
          </p:spPr>
        </p:pic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393016" y="2993530"/>
            <a:ext cx="2271803" cy="2271794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496148" y="3024069"/>
            <a:ext cx="2241263" cy="2241254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399851" y="2993530"/>
            <a:ext cx="2241263" cy="2241254"/>
            <a:chOff x="0" y="0"/>
            <a:chExt cx="2988351" cy="2988339"/>
          </a:xfrm>
        </p:grpSpPr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0" y="0"/>
              <a:ext cx="2988351" cy="2988339"/>
              <a:chOff x="0" y="0"/>
              <a:chExt cx="6350000" cy="6349975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169820" y="339639"/>
              <a:ext cx="2648711" cy="2648700"/>
              <a:chOff x="0" y="0"/>
              <a:chExt cx="6350000" cy="6349975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r="0" t="0" b="0"/>
                </a:stretch>
              </a:blipFill>
            </p:spPr>
          </p:sp>
        </p:grpSp>
      </p:grpSp>
      <p:sp>
        <p:nvSpPr>
          <p:cNvPr name="TextBox 33" id="33"/>
          <p:cNvSpPr txBox="true"/>
          <p:nvPr/>
        </p:nvSpPr>
        <p:spPr>
          <a:xfrm rot="0">
            <a:off x="5990903" y="5536792"/>
            <a:ext cx="10760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"/>
              </a:rPr>
              <a:t>S.O. Pet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45377" y="5536792"/>
            <a:ext cx="175021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pc="20" sz="2000">
                <a:solidFill>
                  <a:srgbClr val="F2EDD7"/>
                </a:solidFill>
                <a:latin typeface="League Spartan"/>
              </a:rPr>
              <a:t>Pet First Aid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96148" y="5360579"/>
            <a:ext cx="25218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"/>
              </a:rPr>
              <a:t>PetBacker: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"/>
              </a:rPr>
              <a:t>Dog Cat Pet Sitting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074022" y="8463204"/>
            <a:ext cx="58335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 Bold"/>
              </a:rPr>
              <a:t>Baanlaesuan PETs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0097373" y="8463204"/>
            <a:ext cx="386878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 Bold"/>
              </a:rPr>
              <a:t>VitusVet Pet Medical Records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3932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6" id="6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974989" y="1810525"/>
            <a:ext cx="1999437" cy="814118"/>
            <a:chOff x="0" y="0"/>
            <a:chExt cx="1621912" cy="6604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74989" y="2838790"/>
            <a:ext cx="1999437" cy="814118"/>
            <a:chOff x="0" y="0"/>
            <a:chExt cx="1621912" cy="660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74989" y="3919074"/>
            <a:ext cx="1999437" cy="814118"/>
            <a:chOff x="0" y="0"/>
            <a:chExt cx="1621912" cy="660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974989" y="5027649"/>
            <a:ext cx="1999437" cy="814118"/>
            <a:chOff x="0" y="0"/>
            <a:chExt cx="1621912" cy="6604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974989" y="6060141"/>
            <a:ext cx="1999437" cy="814118"/>
            <a:chOff x="0" y="0"/>
            <a:chExt cx="1621912" cy="6604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974989" y="7144525"/>
            <a:ext cx="1999437" cy="814118"/>
            <a:chOff x="0" y="0"/>
            <a:chExt cx="1621912" cy="6604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974989" y="8234732"/>
            <a:ext cx="1999437" cy="814118"/>
            <a:chOff x="0" y="0"/>
            <a:chExt cx="1621912" cy="6604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173066" y="1810525"/>
            <a:ext cx="1999437" cy="814118"/>
            <a:chOff x="0" y="0"/>
            <a:chExt cx="1621912" cy="6604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173066" y="2838790"/>
            <a:ext cx="1999437" cy="814118"/>
            <a:chOff x="0" y="0"/>
            <a:chExt cx="1621912" cy="6604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173066" y="3919074"/>
            <a:ext cx="1999437" cy="814118"/>
            <a:chOff x="0" y="0"/>
            <a:chExt cx="1621912" cy="66040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173066" y="5027649"/>
            <a:ext cx="1999437" cy="814118"/>
            <a:chOff x="0" y="0"/>
            <a:chExt cx="1621912" cy="66040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4173066" y="6060141"/>
            <a:ext cx="1999437" cy="814118"/>
            <a:chOff x="0" y="0"/>
            <a:chExt cx="1621912" cy="66040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4173066" y="7144525"/>
            <a:ext cx="1999437" cy="814118"/>
            <a:chOff x="0" y="0"/>
            <a:chExt cx="1621912" cy="66040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173066" y="8234732"/>
            <a:ext cx="1999437" cy="814118"/>
            <a:chOff x="0" y="0"/>
            <a:chExt cx="1621912" cy="66040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6362267" y="1810525"/>
            <a:ext cx="1999437" cy="814118"/>
            <a:chOff x="0" y="0"/>
            <a:chExt cx="1621912" cy="660400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583874" y="1810525"/>
            <a:ext cx="1999437" cy="814118"/>
            <a:chOff x="0" y="0"/>
            <a:chExt cx="1621912" cy="660400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0811258" y="1810525"/>
            <a:ext cx="1999437" cy="814118"/>
            <a:chOff x="0" y="0"/>
            <a:chExt cx="1621912" cy="660400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3023989" y="1810525"/>
            <a:ext cx="1999437" cy="814118"/>
            <a:chOff x="0" y="0"/>
            <a:chExt cx="1621912" cy="660400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5259863" y="1810525"/>
            <a:ext cx="1999437" cy="814118"/>
            <a:chOff x="0" y="0"/>
            <a:chExt cx="1621912" cy="660400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5259863" y="2838790"/>
            <a:ext cx="1999437" cy="814118"/>
            <a:chOff x="0" y="0"/>
            <a:chExt cx="1621912" cy="660400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3023989" y="2838790"/>
            <a:ext cx="1999437" cy="814118"/>
            <a:chOff x="0" y="0"/>
            <a:chExt cx="1621912" cy="660400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0811258" y="2838790"/>
            <a:ext cx="1999437" cy="814118"/>
            <a:chOff x="0" y="0"/>
            <a:chExt cx="1621912" cy="660400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8583874" y="2838790"/>
            <a:ext cx="1999437" cy="814118"/>
            <a:chOff x="0" y="0"/>
            <a:chExt cx="1621912" cy="660400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6362267" y="2838790"/>
            <a:ext cx="1999437" cy="814118"/>
            <a:chOff x="0" y="0"/>
            <a:chExt cx="1621912" cy="660400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6362267" y="3919074"/>
            <a:ext cx="1999437" cy="814118"/>
            <a:chOff x="0" y="0"/>
            <a:chExt cx="1621912" cy="660400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6362267" y="5027649"/>
            <a:ext cx="1999437" cy="814118"/>
            <a:chOff x="0" y="0"/>
            <a:chExt cx="1621912" cy="660400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6362267" y="6060141"/>
            <a:ext cx="1999437" cy="814118"/>
            <a:chOff x="0" y="0"/>
            <a:chExt cx="1621912" cy="660400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6362267" y="7144525"/>
            <a:ext cx="1999437" cy="814118"/>
            <a:chOff x="0" y="0"/>
            <a:chExt cx="1621912" cy="660400"/>
          </a:xfrm>
        </p:grpSpPr>
        <p:sp>
          <p:nvSpPr>
            <p:cNvPr name="Freeform 64" id="6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6362267" y="8234732"/>
            <a:ext cx="1999437" cy="814118"/>
            <a:chOff x="0" y="0"/>
            <a:chExt cx="1621912" cy="660400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8583874" y="3919074"/>
            <a:ext cx="1999437" cy="814118"/>
            <a:chOff x="0" y="0"/>
            <a:chExt cx="1621912" cy="660400"/>
          </a:xfrm>
        </p:grpSpPr>
        <p:sp>
          <p:nvSpPr>
            <p:cNvPr name="Freeform 68" id="6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0811258" y="3919074"/>
            <a:ext cx="1999437" cy="814118"/>
            <a:chOff x="0" y="0"/>
            <a:chExt cx="1621912" cy="660400"/>
          </a:xfrm>
        </p:grpSpPr>
        <p:sp>
          <p:nvSpPr>
            <p:cNvPr name="Freeform 70" id="7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3023989" y="3919074"/>
            <a:ext cx="1999437" cy="814118"/>
            <a:chOff x="0" y="0"/>
            <a:chExt cx="1621912" cy="660400"/>
          </a:xfrm>
        </p:grpSpPr>
        <p:sp>
          <p:nvSpPr>
            <p:cNvPr name="Freeform 72" id="7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5249615" y="3919074"/>
            <a:ext cx="1999437" cy="814118"/>
            <a:chOff x="0" y="0"/>
            <a:chExt cx="1621912" cy="660400"/>
          </a:xfrm>
        </p:grpSpPr>
        <p:sp>
          <p:nvSpPr>
            <p:cNvPr name="Freeform 74" id="7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5249615" y="5027649"/>
            <a:ext cx="1999437" cy="814118"/>
            <a:chOff x="0" y="0"/>
            <a:chExt cx="1621912" cy="660400"/>
          </a:xfrm>
        </p:grpSpPr>
        <p:sp>
          <p:nvSpPr>
            <p:cNvPr name="Freeform 76" id="7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3023989" y="5027649"/>
            <a:ext cx="1999437" cy="814118"/>
            <a:chOff x="0" y="0"/>
            <a:chExt cx="1621912" cy="660400"/>
          </a:xfrm>
        </p:grpSpPr>
        <p:sp>
          <p:nvSpPr>
            <p:cNvPr name="Freeform 78" id="7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10811258" y="5027649"/>
            <a:ext cx="1999437" cy="814118"/>
            <a:chOff x="0" y="0"/>
            <a:chExt cx="1621912" cy="660400"/>
          </a:xfrm>
        </p:grpSpPr>
        <p:sp>
          <p:nvSpPr>
            <p:cNvPr name="Freeform 80" id="8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8583874" y="5027649"/>
            <a:ext cx="1999437" cy="814118"/>
            <a:chOff x="0" y="0"/>
            <a:chExt cx="1621912" cy="660400"/>
          </a:xfrm>
        </p:grpSpPr>
        <p:sp>
          <p:nvSpPr>
            <p:cNvPr name="Freeform 82" id="8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83" id="83"/>
          <p:cNvGrpSpPr/>
          <p:nvPr/>
        </p:nvGrpSpPr>
        <p:grpSpPr>
          <a:xfrm rot="0">
            <a:off x="8583874" y="6060141"/>
            <a:ext cx="1999437" cy="814118"/>
            <a:chOff x="0" y="0"/>
            <a:chExt cx="1621912" cy="660400"/>
          </a:xfrm>
        </p:grpSpPr>
        <p:sp>
          <p:nvSpPr>
            <p:cNvPr name="Freeform 84" id="8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8583874" y="7144525"/>
            <a:ext cx="1999437" cy="814118"/>
            <a:chOff x="0" y="0"/>
            <a:chExt cx="1621912" cy="660400"/>
          </a:xfrm>
        </p:grpSpPr>
        <p:sp>
          <p:nvSpPr>
            <p:cNvPr name="Freeform 86" id="8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87" id="87"/>
          <p:cNvGrpSpPr/>
          <p:nvPr/>
        </p:nvGrpSpPr>
        <p:grpSpPr>
          <a:xfrm rot="0">
            <a:off x="8583874" y="8234732"/>
            <a:ext cx="1999437" cy="814118"/>
            <a:chOff x="0" y="0"/>
            <a:chExt cx="1621912" cy="660400"/>
          </a:xfrm>
        </p:grpSpPr>
        <p:sp>
          <p:nvSpPr>
            <p:cNvPr name="Freeform 88" id="8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89" id="89"/>
          <p:cNvGrpSpPr/>
          <p:nvPr/>
        </p:nvGrpSpPr>
        <p:grpSpPr>
          <a:xfrm rot="0">
            <a:off x="10811258" y="6022816"/>
            <a:ext cx="1999437" cy="888767"/>
            <a:chOff x="0" y="0"/>
            <a:chExt cx="1621912" cy="720954"/>
          </a:xfrm>
        </p:grpSpPr>
        <p:sp>
          <p:nvSpPr>
            <p:cNvPr name="Freeform 90" id="90"/>
            <p:cNvSpPr/>
            <p:nvPr/>
          </p:nvSpPr>
          <p:spPr>
            <a:xfrm>
              <a:off x="0" y="0"/>
              <a:ext cx="1621912" cy="720954"/>
            </a:xfrm>
            <a:custGeom>
              <a:avLst/>
              <a:gdLst/>
              <a:ahLst/>
              <a:cxnLst/>
              <a:rect r="r" b="b" t="t" l="l"/>
              <a:pathLst>
                <a:path h="720954" w="1621912">
                  <a:moveTo>
                    <a:pt x="1497452" y="720954"/>
                  </a:moveTo>
                  <a:lnTo>
                    <a:pt x="124460" y="720954"/>
                  </a:lnTo>
                  <a:cubicBezTo>
                    <a:pt x="55880" y="720954"/>
                    <a:pt x="0" y="665074"/>
                    <a:pt x="0" y="596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96494"/>
                  </a:lnTo>
                  <a:cubicBezTo>
                    <a:pt x="1621912" y="665074"/>
                    <a:pt x="1566032" y="720954"/>
                    <a:pt x="1497452" y="720954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91" id="91"/>
          <p:cNvGrpSpPr/>
          <p:nvPr/>
        </p:nvGrpSpPr>
        <p:grpSpPr>
          <a:xfrm rot="0">
            <a:off x="10811258" y="7144525"/>
            <a:ext cx="1999437" cy="814118"/>
            <a:chOff x="0" y="0"/>
            <a:chExt cx="1621912" cy="660400"/>
          </a:xfrm>
        </p:grpSpPr>
        <p:sp>
          <p:nvSpPr>
            <p:cNvPr name="Freeform 92" id="9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93" id="93"/>
          <p:cNvGrpSpPr/>
          <p:nvPr/>
        </p:nvGrpSpPr>
        <p:grpSpPr>
          <a:xfrm rot="0">
            <a:off x="10811258" y="8234732"/>
            <a:ext cx="1999437" cy="814118"/>
            <a:chOff x="0" y="0"/>
            <a:chExt cx="1621912" cy="660400"/>
          </a:xfrm>
        </p:grpSpPr>
        <p:sp>
          <p:nvSpPr>
            <p:cNvPr name="Freeform 94" id="9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95" id="95"/>
          <p:cNvGrpSpPr/>
          <p:nvPr/>
        </p:nvGrpSpPr>
        <p:grpSpPr>
          <a:xfrm rot="0">
            <a:off x="13023989" y="6097465"/>
            <a:ext cx="1999437" cy="814118"/>
            <a:chOff x="0" y="0"/>
            <a:chExt cx="1621912" cy="660400"/>
          </a:xfrm>
        </p:grpSpPr>
        <p:sp>
          <p:nvSpPr>
            <p:cNvPr name="Freeform 96" id="9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97" id="97"/>
          <p:cNvGrpSpPr/>
          <p:nvPr/>
        </p:nvGrpSpPr>
        <p:grpSpPr>
          <a:xfrm rot="0">
            <a:off x="15259863" y="6060141"/>
            <a:ext cx="1999437" cy="814118"/>
            <a:chOff x="0" y="0"/>
            <a:chExt cx="1621912" cy="660400"/>
          </a:xfrm>
        </p:grpSpPr>
        <p:sp>
          <p:nvSpPr>
            <p:cNvPr name="Freeform 98" id="9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99" id="99"/>
          <p:cNvGrpSpPr/>
          <p:nvPr/>
        </p:nvGrpSpPr>
        <p:grpSpPr>
          <a:xfrm rot="0">
            <a:off x="13023989" y="7144525"/>
            <a:ext cx="1999437" cy="814118"/>
            <a:chOff x="0" y="0"/>
            <a:chExt cx="1621912" cy="660400"/>
          </a:xfrm>
        </p:grpSpPr>
        <p:sp>
          <p:nvSpPr>
            <p:cNvPr name="Freeform 100" id="10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01" id="101"/>
          <p:cNvGrpSpPr/>
          <p:nvPr/>
        </p:nvGrpSpPr>
        <p:grpSpPr>
          <a:xfrm rot="0">
            <a:off x="13023989" y="8234732"/>
            <a:ext cx="1999437" cy="814118"/>
            <a:chOff x="0" y="0"/>
            <a:chExt cx="1621912" cy="660400"/>
          </a:xfrm>
        </p:grpSpPr>
        <p:sp>
          <p:nvSpPr>
            <p:cNvPr name="Freeform 102" id="10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03" id="103"/>
          <p:cNvGrpSpPr/>
          <p:nvPr/>
        </p:nvGrpSpPr>
        <p:grpSpPr>
          <a:xfrm rot="0">
            <a:off x="15259863" y="7144525"/>
            <a:ext cx="1999437" cy="814118"/>
            <a:chOff x="0" y="0"/>
            <a:chExt cx="1621912" cy="660400"/>
          </a:xfrm>
        </p:grpSpPr>
        <p:sp>
          <p:nvSpPr>
            <p:cNvPr name="Freeform 104" id="104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105" id="105"/>
          <p:cNvGrpSpPr/>
          <p:nvPr/>
        </p:nvGrpSpPr>
        <p:grpSpPr>
          <a:xfrm rot="0">
            <a:off x="15259863" y="8234732"/>
            <a:ext cx="1999437" cy="814118"/>
            <a:chOff x="0" y="0"/>
            <a:chExt cx="1621912" cy="660400"/>
          </a:xfrm>
        </p:grpSpPr>
        <p:sp>
          <p:nvSpPr>
            <p:cNvPr name="Freeform 106" id="10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r="r" b="b" t="t" l="l"/>
              <a:pathLst>
                <a:path h="660400" w="1621912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TextBox 107" id="107"/>
          <p:cNvSpPr txBox="true"/>
          <p:nvPr/>
        </p:nvSpPr>
        <p:spPr>
          <a:xfrm rot="0">
            <a:off x="4382805" y="1923800"/>
            <a:ext cx="1579959" cy="5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3A6351"/>
                </a:solidFill>
                <a:latin typeface="League Spartan"/>
              </a:rPr>
              <a:t>P</a:t>
            </a:r>
            <a:r>
              <a:rPr lang="en-US" sz="3117">
                <a:solidFill>
                  <a:srgbClr val="E48257"/>
                </a:solidFill>
                <a:latin typeface="League Spartan"/>
              </a:rPr>
              <a:t>E</a:t>
            </a:r>
            <a:r>
              <a:rPr lang="en-US" sz="3117">
                <a:solidFill>
                  <a:srgbClr val="3A6351"/>
                </a:solidFill>
                <a:latin typeface="League Spartan"/>
              </a:rPr>
              <a:t>T</a:t>
            </a:r>
            <a:r>
              <a:rPr lang="en-US" sz="3117">
                <a:solidFill>
                  <a:srgbClr val="393232"/>
                </a:solidFill>
                <a:latin typeface="League Spartan"/>
              </a:rPr>
              <a:t> </a:t>
            </a:r>
            <a:r>
              <a:rPr lang="en-US" sz="3117">
                <a:solidFill>
                  <a:srgbClr val="E48257"/>
                </a:solidFill>
                <a:latin typeface="League Spartan"/>
              </a:rPr>
              <a:t>M</a:t>
            </a:r>
            <a:r>
              <a:rPr lang="en-US" sz="3117">
                <a:solidFill>
                  <a:srgbClr val="3A6351"/>
                </a:solidFill>
                <a:latin typeface="League Spartan"/>
              </a:rPr>
              <a:t>E!</a:t>
            </a:r>
          </a:p>
        </p:txBody>
      </p:sp>
      <p:grpSp>
        <p:nvGrpSpPr>
          <p:cNvPr name="Group 108" id="108"/>
          <p:cNvGrpSpPr/>
          <p:nvPr/>
        </p:nvGrpSpPr>
        <p:grpSpPr>
          <a:xfrm rot="0">
            <a:off x="5844703" y="2228828"/>
            <a:ext cx="118061" cy="118061"/>
            <a:chOff x="0" y="0"/>
            <a:chExt cx="6350000" cy="6350000"/>
          </a:xfrm>
        </p:grpSpPr>
        <p:sp>
          <p:nvSpPr>
            <p:cNvPr name="Freeform 109" id="10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pic>
        <p:nvPicPr>
          <p:cNvPr name="Picture 110" id="1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06902" y="2838790"/>
            <a:ext cx="731764" cy="761263"/>
          </a:xfrm>
          <a:prstGeom prst="rect">
            <a:avLst/>
          </a:prstGeom>
        </p:spPr>
      </p:pic>
      <p:sp>
        <p:nvSpPr>
          <p:cNvPr name="TextBox 111" id="111"/>
          <p:cNvSpPr txBox="true"/>
          <p:nvPr/>
        </p:nvSpPr>
        <p:spPr>
          <a:xfrm rot="0">
            <a:off x="1974989" y="609379"/>
            <a:ext cx="12773431" cy="94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8"/>
              </a:lnSpc>
            </a:pPr>
            <a:r>
              <a:rPr lang="en-US" sz="5520">
                <a:solidFill>
                  <a:srgbClr val="F2EDD7"/>
                </a:solidFill>
                <a:latin typeface="League Spartan"/>
              </a:rPr>
              <a:t>COMPETITOR ANALYSIS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382172" y="9580761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11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4748420" y="9659314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1130275" y="9626212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sp>
        <p:nvSpPr>
          <p:cNvPr name="TextBox 115" id="115"/>
          <p:cNvSpPr txBox="true"/>
          <p:nvPr/>
        </p:nvSpPr>
        <p:spPr>
          <a:xfrm rot="0">
            <a:off x="2084566" y="1923800"/>
            <a:ext cx="1780282" cy="5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393232"/>
                </a:solidFill>
                <a:latin typeface="League Spartan"/>
              </a:rPr>
              <a:t>Features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2196517" y="2863070"/>
            <a:ext cx="1556382" cy="78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501">
                <a:solidFill>
                  <a:srgbClr val="393232"/>
                </a:solidFill>
                <a:latin typeface="League Spartan"/>
              </a:rPr>
              <a:t>Book an</a:t>
            </a:r>
          </a:p>
          <a:p>
            <a:pPr algn="ctr">
              <a:lnSpc>
                <a:spcPts val="2101"/>
              </a:lnSpc>
            </a:pPr>
            <a:r>
              <a:rPr lang="en-US" sz="1501">
                <a:solidFill>
                  <a:srgbClr val="393232"/>
                </a:solidFill>
                <a:latin typeface="Arimo"/>
              </a:rPr>
              <a:t>Appointment</a:t>
            </a:r>
          </a:p>
          <a:p>
            <a:pPr algn="ctr">
              <a:lnSpc>
                <a:spcPts val="2101"/>
              </a:lnSpc>
            </a:pPr>
            <a:r>
              <a:rPr lang="en-US" sz="1501">
                <a:solidFill>
                  <a:srgbClr val="393232"/>
                </a:solidFill>
                <a:latin typeface="Arimo"/>
              </a:rPr>
              <a:t>In advance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6484049" y="1861523"/>
            <a:ext cx="1755874" cy="67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393232"/>
                </a:solidFill>
                <a:latin typeface="League Spartan"/>
              </a:rPr>
              <a:t>Baanlaesuan </a:t>
            </a:r>
          </a:p>
          <a:p>
            <a:pPr algn="ctr">
              <a:lnSpc>
                <a:spcPts val="2749"/>
              </a:lnSpc>
            </a:pPr>
            <a:r>
              <a:rPr lang="en-US" sz="1963">
                <a:solidFill>
                  <a:srgbClr val="393232"/>
                </a:solidFill>
                <a:latin typeface="League Spartan"/>
              </a:rPr>
              <a:t>PETs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8755438" y="1935044"/>
            <a:ext cx="1656308" cy="5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393232"/>
                </a:solidFill>
                <a:latin typeface="League Spartan"/>
              </a:rPr>
              <a:t>S.O. Pet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2084566" y="3961229"/>
            <a:ext cx="1780282" cy="69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393232"/>
                </a:solidFill>
                <a:latin typeface="League Spartan"/>
              </a:rPr>
              <a:t>Online consultation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1187918" y="1804439"/>
            <a:ext cx="1246116" cy="82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393232"/>
                </a:solidFill>
                <a:latin typeface="League Spartan"/>
              </a:rPr>
              <a:t>Pet backer: </a:t>
            </a:r>
          </a:p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393232"/>
                </a:solidFill>
                <a:latin typeface="League Spartan"/>
              </a:rPr>
              <a:t>dog cat </a:t>
            </a:r>
          </a:p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393232"/>
                </a:solidFill>
                <a:latin typeface="League Spartan"/>
              </a:rPr>
              <a:t>Pet sitting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2084566" y="5211726"/>
            <a:ext cx="1780282" cy="39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393232"/>
                </a:solidFill>
                <a:latin typeface="League Spartan"/>
              </a:rPr>
              <a:t>Shopping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2084566" y="6308036"/>
            <a:ext cx="1780282" cy="28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4"/>
              </a:lnSpc>
            </a:pPr>
            <a:r>
              <a:rPr lang="en-US" sz="1717">
                <a:solidFill>
                  <a:srgbClr val="393232"/>
                </a:solidFill>
                <a:latin typeface="League Spartan"/>
              </a:rPr>
              <a:t>Transportation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2084566" y="7213985"/>
            <a:ext cx="1780282" cy="64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1917">
                <a:solidFill>
                  <a:srgbClr val="393232"/>
                </a:solidFill>
                <a:latin typeface="League Spartan"/>
              </a:rPr>
              <a:t>New and</a:t>
            </a:r>
          </a:p>
          <a:p>
            <a:pPr algn="ctr">
              <a:lnSpc>
                <a:spcPts val="2684"/>
              </a:lnSpc>
            </a:pPr>
            <a:r>
              <a:rPr lang="en-US" sz="1917">
                <a:solidFill>
                  <a:srgbClr val="393232"/>
                </a:solidFill>
                <a:latin typeface="Arimo"/>
              </a:rPr>
              <a:t>Articles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13343301" y="1843632"/>
            <a:ext cx="1360812" cy="75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393232"/>
                </a:solidFill>
                <a:latin typeface="League Spartan"/>
              </a:rPr>
              <a:t>VitusVet</a:t>
            </a:r>
          </a:p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393232"/>
                </a:solidFill>
                <a:latin typeface="League Spartan"/>
              </a:rPr>
              <a:t>Pet Medial</a:t>
            </a:r>
          </a:p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393232"/>
                </a:solidFill>
                <a:latin typeface="League Spartan"/>
              </a:rPr>
              <a:t>Records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2084566" y="8259107"/>
            <a:ext cx="1780282" cy="72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393232"/>
                </a:solidFill>
                <a:latin typeface="League Spartan"/>
              </a:rPr>
              <a:t>Available on IOS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5452150" y="1818389"/>
            <a:ext cx="1594367" cy="75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2152">
                <a:solidFill>
                  <a:srgbClr val="393232"/>
                </a:solidFill>
                <a:latin typeface="League Spartan"/>
              </a:rPr>
              <a:t>Pet</a:t>
            </a:r>
          </a:p>
          <a:p>
            <a:pPr algn="ctr">
              <a:lnSpc>
                <a:spcPts val="3012"/>
              </a:lnSpc>
            </a:pPr>
            <a:r>
              <a:rPr lang="en-US" sz="2152">
                <a:solidFill>
                  <a:srgbClr val="393232"/>
                </a:solidFill>
                <a:latin typeface="League Spartan"/>
              </a:rPr>
              <a:t>FirstAid</a:t>
            </a:r>
          </a:p>
        </p:txBody>
      </p:sp>
      <p:pic>
        <p:nvPicPr>
          <p:cNvPr name="Picture 127" id="1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06902" y="3919074"/>
            <a:ext cx="731764" cy="761263"/>
          </a:xfrm>
          <a:prstGeom prst="rect">
            <a:avLst/>
          </a:prstGeom>
        </p:spPr>
      </p:pic>
      <p:pic>
        <p:nvPicPr>
          <p:cNvPr name="Picture 128" id="12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06902" y="5027649"/>
            <a:ext cx="731764" cy="761263"/>
          </a:xfrm>
          <a:prstGeom prst="rect">
            <a:avLst/>
          </a:prstGeom>
        </p:spPr>
      </p:pic>
      <p:pic>
        <p:nvPicPr>
          <p:cNvPr name="Picture 129" id="12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06902" y="6060141"/>
            <a:ext cx="731764" cy="761263"/>
          </a:xfrm>
          <a:prstGeom prst="rect">
            <a:avLst/>
          </a:prstGeom>
        </p:spPr>
      </p:pic>
      <p:pic>
        <p:nvPicPr>
          <p:cNvPr name="Picture 130" id="13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06902" y="8225112"/>
            <a:ext cx="731764" cy="761263"/>
          </a:xfrm>
          <a:prstGeom prst="rect">
            <a:avLst/>
          </a:prstGeom>
        </p:spPr>
      </p:pic>
      <p:pic>
        <p:nvPicPr>
          <p:cNvPr name="Picture 131" id="1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96104" y="8225112"/>
            <a:ext cx="731764" cy="761263"/>
          </a:xfrm>
          <a:prstGeom prst="rect">
            <a:avLst/>
          </a:prstGeom>
        </p:spPr>
      </p:pic>
      <p:pic>
        <p:nvPicPr>
          <p:cNvPr name="Picture 132" id="1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96104" y="7144525"/>
            <a:ext cx="731764" cy="761263"/>
          </a:xfrm>
          <a:prstGeom prst="rect">
            <a:avLst/>
          </a:prstGeom>
        </p:spPr>
      </p:pic>
      <p:pic>
        <p:nvPicPr>
          <p:cNvPr name="Picture 133" id="13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96104" y="5027649"/>
            <a:ext cx="731764" cy="761263"/>
          </a:xfrm>
          <a:prstGeom prst="rect">
            <a:avLst/>
          </a:prstGeom>
        </p:spPr>
      </p:pic>
      <p:pic>
        <p:nvPicPr>
          <p:cNvPr name="Picture 134" id="13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17710" y="3945502"/>
            <a:ext cx="731764" cy="761263"/>
          </a:xfrm>
          <a:prstGeom prst="rect">
            <a:avLst/>
          </a:prstGeom>
        </p:spPr>
      </p:pic>
      <p:pic>
        <p:nvPicPr>
          <p:cNvPr name="Picture 135" id="13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17710" y="7144525"/>
            <a:ext cx="731764" cy="761263"/>
          </a:xfrm>
          <a:prstGeom prst="rect">
            <a:avLst/>
          </a:prstGeom>
        </p:spPr>
      </p:pic>
      <p:pic>
        <p:nvPicPr>
          <p:cNvPr name="Picture 136" id="13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5094" y="8225112"/>
            <a:ext cx="731764" cy="761263"/>
          </a:xfrm>
          <a:prstGeom prst="rect">
            <a:avLst/>
          </a:prstGeom>
        </p:spPr>
      </p:pic>
      <p:pic>
        <p:nvPicPr>
          <p:cNvPr name="Picture 137" id="13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5094" y="6060141"/>
            <a:ext cx="731764" cy="761263"/>
          </a:xfrm>
          <a:prstGeom prst="rect">
            <a:avLst/>
          </a:prstGeom>
        </p:spPr>
      </p:pic>
      <p:pic>
        <p:nvPicPr>
          <p:cNvPr name="Picture 138" id="13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5094" y="5054076"/>
            <a:ext cx="731764" cy="761263"/>
          </a:xfrm>
          <a:prstGeom prst="rect">
            <a:avLst/>
          </a:prstGeom>
        </p:spPr>
      </p:pic>
      <p:pic>
        <p:nvPicPr>
          <p:cNvPr name="Picture 139" id="13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57825" y="2838790"/>
            <a:ext cx="731764" cy="761263"/>
          </a:xfrm>
          <a:prstGeom prst="rect">
            <a:avLst/>
          </a:prstGeom>
        </p:spPr>
      </p:pic>
      <p:pic>
        <p:nvPicPr>
          <p:cNvPr name="Picture 140" id="14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3451" y="3945502"/>
            <a:ext cx="731764" cy="761263"/>
          </a:xfrm>
          <a:prstGeom prst="rect">
            <a:avLst/>
          </a:prstGeom>
        </p:spPr>
      </p:pic>
      <p:pic>
        <p:nvPicPr>
          <p:cNvPr name="Picture 141" id="14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57825" y="8225112"/>
            <a:ext cx="731764" cy="761263"/>
          </a:xfrm>
          <a:prstGeom prst="rect">
            <a:avLst/>
          </a:prstGeom>
        </p:spPr>
      </p:pic>
      <p:pic>
        <p:nvPicPr>
          <p:cNvPr name="Picture 142" id="14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3451" y="7144525"/>
            <a:ext cx="731764" cy="761263"/>
          </a:xfrm>
          <a:prstGeom prst="rect">
            <a:avLst/>
          </a:prstGeom>
        </p:spPr>
      </p:pic>
      <p:pic>
        <p:nvPicPr>
          <p:cNvPr name="Picture 143" id="14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3451" y="8261159"/>
            <a:ext cx="731764" cy="7612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8474" y="1973698"/>
            <a:ext cx="2822476" cy="4896235"/>
            <a:chOff x="0" y="0"/>
            <a:chExt cx="1103278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32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74989" y="609379"/>
            <a:ext cx="12773431" cy="94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8"/>
              </a:lnSpc>
            </a:pPr>
            <a:r>
              <a:rPr lang="en-US" sz="5520">
                <a:solidFill>
                  <a:srgbClr val="F2EDD7"/>
                </a:solidFill>
                <a:latin typeface="League Spartan"/>
              </a:rPr>
              <a:t>BUSINESS MODEL CANVAS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025562" y="1973698"/>
            <a:ext cx="2822476" cy="2295586"/>
            <a:chOff x="0" y="0"/>
            <a:chExt cx="1103278" cy="89732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80044" y="2203077"/>
            <a:ext cx="23434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"/>
              </a:rPr>
              <a:t>KEY PARTNERS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40905" y="2203077"/>
            <a:ext cx="23434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2EDD7"/>
                </a:solidFill>
                <a:latin typeface="League Spartan"/>
              </a:rPr>
              <a:t>KEY ACTIVITIES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025562" y="4574347"/>
            <a:ext cx="2822476" cy="2295586"/>
            <a:chOff x="0" y="0"/>
            <a:chExt cx="1103278" cy="89732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10776" y="2810474"/>
            <a:ext cx="2412756" cy="349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Veterinary Hospitals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Local Veterinary Clinics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Veterinarians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 (Online Consultation) 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Grab Taxi 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Vetinter Group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Inter Vetta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BIC CHEMICAL Cp., LTD.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Greastest Pet Care Co., Ltd.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Tailand Corporation Co., Ltd.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Wannarak Enterprise Co., Ltd.</a:t>
            </a:r>
          </a:p>
          <a:p>
            <a:pPr marL="271176" indent="-135588" lvl="1">
              <a:lnSpc>
                <a:spcPts val="1758"/>
              </a:lnSpc>
              <a:buFont typeface="Arial"/>
              <a:buChar char="•"/>
            </a:pPr>
            <a:r>
              <a:rPr lang="en-US" sz="1256">
                <a:solidFill>
                  <a:srgbClr val="F2EDD7"/>
                </a:solidFill>
                <a:latin typeface="League Spartan"/>
              </a:rPr>
              <a:t>ANIMAL-GO-ROUND CO., Ltd.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65055" y="2800949"/>
            <a:ext cx="2343488" cy="137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Schedule hospital appointment</a:t>
            </a:r>
          </a:p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Online Consultation</a:t>
            </a:r>
          </a:p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Processing order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186741" y="1973698"/>
            <a:ext cx="2822476" cy="4896235"/>
            <a:chOff x="0" y="0"/>
            <a:chExt cx="1103278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032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323828" y="1973698"/>
            <a:ext cx="2822476" cy="2295586"/>
            <a:chOff x="0" y="0"/>
            <a:chExt cx="1103278" cy="89732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323828" y="4574347"/>
            <a:ext cx="2822476" cy="2295586"/>
            <a:chOff x="0" y="0"/>
            <a:chExt cx="1103278" cy="89732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03278" cy="897322"/>
            </a:xfrm>
            <a:custGeom>
              <a:avLst/>
              <a:gdLst/>
              <a:ahLst/>
              <a:cxnLst/>
              <a:rect r="r" b="b" t="t" l="l"/>
              <a:pathLst>
                <a:path h="897322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487472" y="4729754"/>
            <a:ext cx="2495189" cy="41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2460">
                <a:solidFill>
                  <a:srgbClr val="F2EDD7"/>
                </a:solidFill>
                <a:latin typeface="League Spartan"/>
              </a:rPr>
              <a:t>CHANNELS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2125" y="5231392"/>
            <a:ext cx="2265882" cy="109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E-commerce</a:t>
            </a:r>
          </a:p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Application</a:t>
            </a:r>
          </a:p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Word of mouth</a:t>
            </a:r>
          </a:p>
          <a:p>
            <a:pPr marL="335944" indent="-167972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F2EDD7"/>
                </a:solidFill>
                <a:latin typeface="League Spartan"/>
              </a:rPr>
              <a:t>Social Media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436824" y="1973698"/>
            <a:ext cx="2822476" cy="4896235"/>
            <a:chOff x="0" y="0"/>
            <a:chExt cx="1103278" cy="191389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032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03278">
                  <a:moveTo>
                    <a:pt x="0" y="0"/>
                  </a:moveTo>
                  <a:lnTo>
                    <a:pt x="1103278" y="0"/>
                  </a:lnTo>
                  <a:lnTo>
                    <a:pt x="110327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888474" y="7130601"/>
            <a:ext cx="7520547" cy="2295586"/>
            <a:chOff x="0" y="0"/>
            <a:chExt cx="2939708" cy="897322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939708" cy="897322"/>
            </a:xfrm>
            <a:custGeom>
              <a:avLst/>
              <a:gdLst/>
              <a:ahLst/>
              <a:cxnLst/>
              <a:rect r="r" b="b" t="t" l="l"/>
              <a:pathLst>
                <a:path h="897322" w="2939708">
                  <a:moveTo>
                    <a:pt x="0" y="0"/>
                  </a:moveTo>
                  <a:lnTo>
                    <a:pt x="2939708" y="0"/>
                  </a:lnTo>
                  <a:lnTo>
                    <a:pt x="293970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738753" y="7130601"/>
            <a:ext cx="7520547" cy="2295586"/>
            <a:chOff x="0" y="0"/>
            <a:chExt cx="2939708" cy="897322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939708" cy="897322"/>
            </a:xfrm>
            <a:custGeom>
              <a:avLst/>
              <a:gdLst/>
              <a:ahLst/>
              <a:cxnLst/>
              <a:rect r="r" b="b" t="t" l="l"/>
              <a:pathLst>
                <a:path h="897322" w="2939708">
                  <a:moveTo>
                    <a:pt x="0" y="0"/>
                  </a:moveTo>
                  <a:lnTo>
                    <a:pt x="2939708" y="0"/>
                  </a:lnTo>
                  <a:lnTo>
                    <a:pt x="2939708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AutoShape 29" id="29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39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358360" y="9580761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12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48420" y="9659314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30275" y="9626212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5491234" y="4711556"/>
            <a:ext cx="1891131" cy="2021167"/>
            <a:chOff x="0" y="0"/>
            <a:chExt cx="2521508" cy="269488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2521508" cy="34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77"/>
                </a:lnSpc>
              </a:pPr>
              <a:r>
                <a:rPr lang="en-US" sz="1675">
                  <a:solidFill>
                    <a:srgbClr val="F2EDD7"/>
                  </a:solidFill>
                  <a:latin typeface="League Spartan"/>
                </a:rPr>
                <a:t>KEY RESOURCES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416623"/>
              <a:ext cx="2521508" cy="2278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Veterinary Hospitals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Veterinary Clinics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Veterinarians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Taxi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Pet food suppliers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Pet medical suppliers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Pet accessory suppliers</a:t>
              </a:r>
            </a:p>
            <a:p>
              <a:pPr marL="231467" indent="-115733" lvl="1">
                <a:lnSpc>
                  <a:spcPts val="1500"/>
                </a:lnSpc>
                <a:buFont typeface="Arial"/>
                <a:buChar char="•"/>
              </a:pPr>
              <a:r>
                <a:rPr lang="en-US" sz="1072">
                  <a:solidFill>
                    <a:srgbClr val="F2EDD7"/>
                  </a:solidFill>
                  <a:latin typeface="League Spartan"/>
                </a:rPr>
                <a:t>Pet equipment suppliers  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186741" y="2220252"/>
            <a:ext cx="2822315" cy="2155283"/>
            <a:chOff x="0" y="0"/>
            <a:chExt cx="3763087" cy="2873710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9525"/>
              <a:ext cx="3763087" cy="383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0"/>
                </a:lnSpc>
              </a:pPr>
              <a:r>
                <a:rPr lang="en-US" sz="1900">
                  <a:solidFill>
                    <a:srgbClr val="F2EDD7"/>
                  </a:solidFill>
                  <a:latin typeface="League Spartan"/>
                </a:rPr>
                <a:t>VALUE PROPOSITION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464647"/>
              <a:ext cx="3763087" cy="240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18" indent="-194309" lvl="1">
                <a:lnSpc>
                  <a:spcPts val="2951"/>
                </a:lnSpc>
                <a:buFont typeface="Arial"/>
                <a:buChar char="•"/>
              </a:pPr>
              <a:r>
                <a:rPr lang="en-US" sz="1799">
                  <a:solidFill>
                    <a:srgbClr val="F2EDD7"/>
                  </a:solidFill>
                  <a:latin typeface="League Spartan"/>
                </a:rPr>
                <a:t>Low cost</a:t>
              </a:r>
            </a:p>
            <a:p>
              <a:pPr marL="388618" indent="-194309" lvl="1">
                <a:lnSpc>
                  <a:spcPts val="2951"/>
                </a:lnSpc>
                <a:buFont typeface="Arial"/>
                <a:buChar char="•"/>
              </a:pPr>
              <a:r>
                <a:rPr lang="en-US" sz="1799">
                  <a:solidFill>
                    <a:srgbClr val="F2EDD7"/>
                  </a:solidFill>
                  <a:latin typeface="League Spartan"/>
                </a:rPr>
                <a:t>Safety</a:t>
              </a:r>
            </a:p>
            <a:p>
              <a:pPr marL="388618" indent="-194309" lvl="1">
                <a:lnSpc>
                  <a:spcPts val="2951"/>
                </a:lnSpc>
                <a:buFont typeface="Arial"/>
                <a:buChar char="•"/>
              </a:pPr>
              <a:r>
                <a:rPr lang="en-US" sz="1799">
                  <a:solidFill>
                    <a:srgbClr val="F2EDD7"/>
                  </a:solidFill>
                  <a:latin typeface="League Spartan"/>
                </a:rPr>
                <a:t>Problem-solving</a:t>
              </a:r>
            </a:p>
            <a:p>
              <a:pPr marL="388618" indent="-194309" lvl="1">
                <a:lnSpc>
                  <a:spcPts val="2951"/>
                </a:lnSpc>
                <a:buFont typeface="Arial"/>
                <a:buChar char="•"/>
              </a:pPr>
              <a:r>
                <a:rPr lang="en-US" sz="1799">
                  <a:solidFill>
                    <a:srgbClr val="F2EDD7"/>
                  </a:solidFill>
                  <a:latin typeface="League Spartan"/>
                </a:rPr>
                <a:t>Improving user's experience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23828" y="2256649"/>
            <a:ext cx="2822315" cy="2239356"/>
            <a:chOff x="0" y="0"/>
            <a:chExt cx="3763087" cy="2985808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9525"/>
              <a:ext cx="3763087" cy="31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2EDD7"/>
                  </a:solidFill>
                  <a:latin typeface="League Spartan"/>
                </a:rPr>
                <a:t>CUSTOMER RELATIONSHIP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433320"/>
              <a:ext cx="3763087" cy="2552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2EDD7"/>
                  </a:solidFill>
                  <a:latin typeface="League Spartan"/>
                </a:rPr>
                <a:t>Call center 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2EDD7"/>
                  </a:solidFill>
                  <a:latin typeface="League Spartan"/>
                </a:rPr>
                <a:t> Promotion and discount coupon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2EDD7"/>
                  </a:solidFill>
                  <a:latin typeface="League Spartan"/>
                </a:rPr>
                <a:t>Online inquiry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2EDD7"/>
                  </a:solidFill>
                  <a:latin typeface="League Spartan"/>
                </a:rPr>
                <a:t> Dedicated personal</a:t>
              </a:r>
            </a:p>
            <a:p>
              <a:pPr>
                <a:lnSpc>
                  <a:spcPts val="2239"/>
                </a:lnSpc>
              </a:pPr>
              <a:r>
                <a:rPr lang="en-US" sz="1599">
                  <a:solidFill>
                    <a:srgbClr val="F2EDD7"/>
                  </a:solidFill>
                  <a:latin typeface="League Spartan"/>
                </a:rPr>
                <a:t>       assistance</a:t>
              </a:r>
            </a:p>
            <a:p>
              <a:pPr>
                <a:lnSpc>
                  <a:spcPts val="223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592702" y="2250702"/>
            <a:ext cx="2822315" cy="1587720"/>
            <a:chOff x="0" y="0"/>
            <a:chExt cx="3763087" cy="211696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28575"/>
              <a:ext cx="3763087" cy="1151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2EDD7"/>
                  </a:solidFill>
                  <a:latin typeface="League Spartan"/>
                </a:rPr>
                <a:t>CUSTOMER SEGMENTS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1213100"/>
              <a:ext cx="3763087" cy="90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18" indent="-194309" lvl="1">
                <a:lnSpc>
                  <a:spcPts val="2915"/>
                </a:lnSpc>
                <a:buFont typeface="Arial"/>
                <a:buChar char="•"/>
              </a:pPr>
              <a:r>
                <a:rPr lang="en-US" sz="1799">
                  <a:solidFill>
                    <a:srgbClr val="F2EDD7"/>
                  </a:solidFill>
                  <a:latin typeface="League Spartan"/>
                </a:rPr>
                <a:t>Pet owners</a:t>
              </a:r>
            </a:p>
            <a:p>
              <a:pPr marL="388618" indent="-194309" lvl="1">
                <a:lnSpc>
                  <a:spcPts val="2915"/>
                </a:lnSpc>
                <a:buFont typeface="Arial"/>
                <a:buChar char="•"/>
              </a:pPr>
              <a:r>
                <a:rPr lang="en-US" sz="1799">
                  <a:solidFill>
                    <a:srgbClr val="F2EDD7"/>
                  </a:solidFill>
                  <a:latin typeface="League Spartan"/>
                </a:rPr>
                <a:t>Pet lovers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2110776" y="7726088"/>
            <a:ext cx="8150060" cy="1104612"/>
            <a:chOff x="0" y="0"/>
            <a:chExt cx="10866747" cy="1472815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28575"/>
              <a:ext cx="10866747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393232"/>
                  </a:solidFill>
                  <a:latin typeface="League Spartan"/>
                </a:rPr>
                <a:t>COST STRUCTURE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667000"/>
              <a:ext cx="10866747" cy="805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393232"/>
                  </a:solidFill>
                  <a:latin typeface="League Spartan"/>
                </a:rPr>
                <a:t>Platform and Application development</a:t>
              </a: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393232"/>
                  </a:solidFill>
                  <a:latin typeface="League Spartan"/>
                </a:rPr>
                <a:t>Software Maintenance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983481" y="7525166"/>
            <a:ext cx="8150060" cy="1733134"/>
            <a:chOff x="0" y="0"/>
            <a:chExt cx="10866747" cy="2310846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28575"/>
              <a:ext cx="10866747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393232"/>
                  </a:solidFill>
                  <a:latin typeface="League Spartan"/>
                </a:rPr>
                <a:t>REVENUE STREAMS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638425"/>
              <a:ext cx="10866747" cy="1672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862"/>
                </a:lnSpc>
                <a:buFont typeface="Arial"/>
                <a:buChar char="•"/>
              </a:pPr>
              <a:r>
                <a:rPr lang="en-US" sz="1800">
                  <a:solidFill>
                    <a:srgbClr val="393232"/>
                  </a:solidFill>
                  <a:latin typeface="League Spartan"/>
                </a:rPr>
                <a:t>Brokerage fee</a:t>
              </a:r>
            </a:p>
            <a:p>
              <a:pPr marL="388620" indent="-194310" lvl="1">
                <a:lnSpc>
                  <a:spcPts val="2862"/>
                </a:lnSpc>
                <a:buFont typeface="Arial"/>
                <a:buChar char="•"/>
              </a:pPr>
              <a:r>
                <a:rPr lang="en-US" sz="1800">
                  <a:solidFill>
                    <a:srgbClr val="393232"/>
                  </a:solidFill>
                  <a:latin typeface="League Spartan"/>
                </a:rPr>
                <a:t>Free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393232"/>
                  </a:solidFill>
                  <a:latin typeface="League Spartan"/>
                </a:rPr>
                <a:t> 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52" id="52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53" id="53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54" id="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9307" y="1317863"/>
            <a:ext cx="2653774" cy="2653774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82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49307" y="5813929"/>
            <a:ext cx="2653774" cy="265377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4825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name="AutoShape 8" id="8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F2ED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10" id="10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814567" y="1939285"/>
            <a:ext cx="3296018" cy="6521738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27185" t="0" r="27185" b="0"/>
          <a:stretch>
            <a:fillRect/>
          </a:stretch>
        </p:blipFill>
        <p:spPr>
          <a:xfrm flipH="false" flipV="false" rot="0">
            <a:off x="1569648" y="-625483"/>
            <a:ext cx="5283775" cy="11565508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877759" y="1720210"/>
            <a:ext cx="2396869" cy="199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3A6351"/>
                </a:solidFill>
                <a:latin typeface="League Spartan Bold"/>
              </a:rPr>
              <a:t>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77759" y="6333870"/>
            <a:ext cx="2396869" cy="199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3A6351"/>
                </a:solidFill>
                <a:latin typeface="League Spartan Bold"/>
              </a:rPr>
              <a:t>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02904" y="1251188"/>
            <a:ext cx="4352621" cy="58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393232"/>
                </a:solidFill>
                <a:latin typeface="League Spartan Bold"/>
              </a:rPr>
              <a:t>Strengths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79079" y="2198825"/>
            <a:ext cx="5417384" cy="175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PET ME! can schedule a vet appointment in advance.</a:t>
            </a:r>
          </a:p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PET ME! has a full range of features and is comprehensive for pet care.</a:t>
            </a:r>
          </a:p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There are discounts and promotions for in-app expenses.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02904" y="5775523"/>
            <a:ext cx="4352621" cy="58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393232"/>
                </a:solidFill>
                <a:latin typeface="League Spartan Bold"/>
              </a:rPr>
              <a:t>Weaknesses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9079" y="6723159"/>
            <a:ext cx="5417384" cy="175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Some hospitals may not accept patients through our app since they can already make a profit by themselves.</a:t>
            </a:r>
          </a:p>
          <a:p>
            <a:pPr marL="368348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Some users don't need to use our app because they live near a veterinary clinic, so they call them to treat their pets at home.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48420" y="9460850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30275" y="9439868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58360" y="9458918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9307" y="1317863"/>
            <a:ext cx="2653774" cy="2653774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49307" y="5813929"/>
            <a:ext cx="2653774" cy="265377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63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name="AutoShape 8" id="8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F2ED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10" id="10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405612" y="2163021"/>
            <a:ext cx="4686357" cy="6430449"/>
            <a:chOff x="0" y="0"/>
            <a:chExt cx="4589780" cy="629793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r="r" b="b" t="t" l="l"/>
              <a:pathLst>
                <a:path h="6297930" w="459105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EE826C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r="r" b="b" t="t" l="l"/>
              <a:pathLst>
                <a:path h="1645920" w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 t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r="r" b="b" t="t" l="l"/>
              <a:pathLst>
                <a:path h="1644650" w="164592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3"/>
              <a:stretch>
                <a:fillRect l="-24942" r="-24942" t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r="r" b="b" t="t" l="l"/>
              <a:pathLst>
                <a:path h="2644140" w="264414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>
              <a:blip r:embed="rId4"/>
              <a:stretch>
                <a:fillRect l="-10150" r="-10150" t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302904" y="1251188"/>
            <a:ext cx="4352621" cy="58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393232"/>
                </a:solidFill>
                <a:latin typeface="League Spartan Bold"/>
              </a:rPr>
              <a:t>Opportunities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079" y="2198825"/>
            <a:ext cx="5417384" cy="116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The number of people who have pets has increased dramatically in recent years.</a:t>
            </a:r>
          </a:p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The average annual number of veterinarian visits per family is high.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2904" y="5775523"/>
            <a:ext cx="4352621" cy="58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393232"/>
                </a:solidFill>
                <a:latin typeface="League Spartan Bold"/>
              </a:rPr>
              <a:t>Threats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79079" y="6723159"/>
            <a:ext cx="5417384" cy="146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8349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Cost increases, there is always the possibility that business and material costs will rise.</a:t>
            </a:r>
          </a:p>
          <a:p>
            <a:pPr marL="368348" indent="-184174" lvl="1">
              <a:lnSpc>
                <a:spcPts val="2388"/>
              </a:lnSpc>
              <a:buFont typeface="Arial"/>
              <a:buChar char="•"/>
            </a:pPr>
            <a:r>
              <a:rPr lang="en-US" sz="1706">
                <a:solidFill>
                  <a:srgbClr val="393232"/>
                </a:solidFill>
                <a:latin typeface="League Spartan"/>
              </a:rPr>
              <a:t>In the pet equipment market, there is a lot of competition.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77759" y="1747736"/>
            <a:ext cx="2396869" cy="199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E48257"/>
                </a:solidFill>
                <a:latin typeface="League Spartan Bold"/>
              </a:rPr>
              <a:t>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77759" y="6271525"/>
            <a:ext cx="2396869" cy="199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E48257"/>
                </a:solidFill>
                <a:latin typeface="League Spartan Bold"/>
              </a:rPr>
              <a:t>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8360" y="9458918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48420" y="9460850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30275" y="9439868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54222" y="3392387"/>
            <a:ext cx="2659931" cy="4393675"/>
            <a:chOff x="0" y="0"/>
            <a:chExt cx="384429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2"/>
              <a:stretch>
                <a:fillRect l="-23870" r="0" t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E482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88801" y="1182332"/>
            <a:ext cx="13423057" cy="141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97"/>
              </a:lnSpc>
            </a:pPr>
            <a:r>
              <a:rPr lang="en-US" sz="8355">
                <a:solidFill>
                  <a:srgbClr val="F2EDD7"/>
                </a:solidFill>
                <a:latin typeface="League Spartan Bold"/>
              </a:rPr>
              <a:t>Our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8971" y="7995991"/>
            <a:ext cx="3250434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Waris Damkham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32803"/>
            <a:ext cx="3310975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6388014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360" y="9645262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15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665197" y="3392387"/>
            <a:ext cx="2659931" cy="4393675"/>
            <a:chOff x="0" y="0"/>
            <a:chExt cx="384429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3"/>
              <a:stretch>
                <a:fillRect l="0" r="-23870" t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369946" y="7995991"/>
            <a:ext cx="3250434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Suphawit Xu</a:t>
            </a:r>
            <a:r>
              <a:rPr lang="en-US" sz="1860">
                <a:solidFill>
                  <a:srgbClr val="F2EDD7"/>
                </a:solidFill>
                <a:latin typeface="League Spartan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39675" y="8332803"/>
            <a:ext cx="3310975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6388078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041875" y="3392387"/>
            <a:ext cx="2659931" cy="4393675"/>
            <a:chOff x="0" y="0"/>
            <a:chExt cx="384429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4"/>
              <a:stretch>
                <a:fillRect l="-11935" r="-11935" t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746624" y="7995991"/>
            <a:ext cx="3250434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Pattanan Korkiattrakool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6353" y="8332803"/>
            <a:ext cx="3310975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6388022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352850" y="3392387"/>
            <a:ext cx="2659931" cy="4393675"/>
            <a:chOff x="0" y="0"/>
            <a:chExt cx="3844290" cy="63500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5"/>
              <a:stretch>
                <a:fillRect l="-11962" r="-11962" t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057599" y="8015041"/>
            <a:ext cx="3250434" cy="25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>
                <a:solidFill>
                  <a:srgbClr val="F2EDD7"/>
                </a:solidFill>
                <a:latin typeface="League Spartan Bold"/>
              </a:rPr>
              <a:t>Wattanapong Sukchareonchok</a:t>
            </a:r>
            <a:r>
              <a:rPr lang="en-US" sz="1560">
                <a:solidFill>
                  <a:srgbClr val="F2EDD7"/>
                </a:solidFill>
                <a:latin typeface="League Spartan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27328" y="8332803"/>
            <a:ext cx="3310975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6388197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765126" y="3392387"/>
            <a:ext cx="2659931" cy="4393675"/>
            <a:chOff x="0" y="0"/>
            <a:chExt cx="384429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6"/>
              <a:stretch>
                <a:fillRect l="-11935" r="-11935" t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4469875" y="7995991"/>
            <a:ext cx="3250434" cy="28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60">
                <a:solidFill>
                  <a:srgbClr val="F2EDD7"/>
                </a:solidFill>
                <a:latin typeface="League Spartan Bold"/>
              </a:rPr>
              <a:t>Phumtham Akkarasiriwong</a:t>
            </a:r>
            <a:r>
              <a:rPr lang="en-US" sz="1660">
                <a:solidFill>
                  <a:srgbClr val="F2EDD7"/>
                </a:solidFill>
                <a:latin typeface="League Spartan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39604" y="8332803"/>
            <a:ext cx="3310975" cy="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2EDD7"/>
                </a:solidFill>
                <a:latin typeface="League Spartan Bold"/>
              </a:rPr>
              <a:t>6388001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11858" y="9537471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93713" y="9516489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28" id="28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63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77525" y="1028700"/>
            <a:ext cx="12532950" cy="2667565"/>
            <a:chOff x="0" y="0"/>
            <a:chExt cx="16710600" cy="35567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112285">
              <a:off x="13295345" y="415994"/>
              <a:ext cx="3061534" cy="2724765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0" y="645911"/>
              <a:ext cx="15890286" cy="2579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867"/>
                </a:lnSpc>
              </a:pPr>
              <a:r>
                <a:rPr lang="en-US" sz="14295">
                  <a:solidFill>
                    <a:srgbClr val="F2EDD7"/>
                  </a:solidFill>
                  <a:latin typeface="League Spartan Bold"/>
                </a:rPr>
                <a:t>Thank You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3233453"/>
            <a:ext cx="7053547" cy="70535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0014" r="-20014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74904" y="4131165"/>
            <a:ext cx="8715524" cy="4727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77"/>
              </a:lnSpc>
            </a:pPr>
            <a:r>
              <a:rPr lang="en-US" sz="27627">
                <a:solidFill>
                  <a:srgbClr val="F2EDD7"/>
                </a:solidFill>
                <a:latin typeface="League Spartan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393713" y="1219563"/>
            <a:ext cx="6129025" cy="3447534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9265" b="-926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40695" y="1235061"/>
            <a:ext cx="8987093" cy="372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0"/>
              </a:lnSpc>
            </a:pPr>
            <a:r>
              <a:rPr lang="en-US" sz="7829">
                <a:solidFill>
                  <a:srgbClr val="393232"/>
                </a:solidFill>
                <a:latin typeface="League Spartan Bold"/>
              </a:rPr>
              <a:t>Let's get to know</a:t>
            </a:r>
          </a:p>
          <a:p>
            <a:pPr>
              <a:lnSpc>
                <a:spcPts val="9160"/>
              </a:lnSpc>
            </a:pPr>
            <a:r>
              <a:rPr lang="en-US" sz="7829">
                <a:solidFill>
                  <a:srgbClr val="3A6351"/>
                </a:solidFill>
                <a:latin typeface="League Spartan Bold"/>
              </a:rPr>
              <a:t>P</a:t>
            </a:r>
            <a:r>
              <a:rPr lang="en-US" sz="7829">
                <a:solidFill>
                  <a:srgbClr val="E48257"/>
                </a:solidFill>
                <a:latin typeface="League Spartan Bold"/>
              </a:rPr>
              <a:t>e</a:t>
            </a:r>
            <a:r>
              <a:rPr lang="en-US" sz="7829">
                <a:solidFill>
                  <a:srgbClr val="3A6351"/>
                </a:solidFill>
                <a:latin typeface="League Spartan Bold"/>
              </a:rPr>
              <a:t>t</a:t>
            </a:r>
            <a:r>
              <a:rPr lang="en-US" sz="7829">
                <a:solidFill>
                  <a:srgbClr val="393232"/>
                </a:solidFill>
                <a:latin typeface="League Spartan Bold"/>
              </a:rPr>
              <a:t> </a:t>
            </a:r>
            <a:r>
              <a:rPr lang="en-US" sz="7829">
                <a:solidFill>
                  <a:srgbClr val="E48257"/>
                </a:solidFill>
                <a:latin typeface="League Spartan Bold"/>
              </a:rPr>
              <a:t>M</a:t>
            </a:r>
            <a:r>
              <a:rPr lang="en-US" sz="7829">
                <a:solidFill>
                  <a:srgbClr val="3A6351"/>
                </a:solidFill>
                <a:latin typeface="League Spartan Bold"/>
              </a:rPr>
              <a:t>E!</a:t>
            </a:r>
          </a:p>
          <a:p>
            <a:pPr>
              <a:lnSpc>
                <a:spcPts val="11032"/>
              </a:lnSpc>
            </a:pP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393713" y="5108712"/>
            <a:ext cx="6129025" cy="344753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9265" b="-92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name="AutoShape 9" id="9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E482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240695" y="5053729"/>
            <a:ext cx="773850" cy="773850"/>
            <a:chOff x="0" y="0"/>
            <a:chExt cx="1031800" cy="10318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31800" cy="1031800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99557" y="99557"/>
              <a:ext cx="832685" cy="83268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685227" y="2986625"/>
            <a:ext cx="357568" cy="357568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-5400000">
            <a:off x="-1144779" y="1776606"/>
            <a:ext cx="3487354" cy="59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3559">
                <a:solidFill>
                  <a:srgbClr val="3A6351"/>
                </a:solidFill>
                <a:latin typeface="League Spartan"/>
              </a:rPr>
              <a:t>P</a:t>
            </a:r>
            <a:r>
              <a:rPr lang="en-US" sz="3559">
                <a:solidFill>
                  <a:srgbClr val="E48257"/>
                </a:solidFill>
                <a:latin typeface="League Spartan"/>
              </a:rPr>
              <a:t>E</a:t>
            </a:r>
            <a:r>
              <a:rPr lang="en-US" sz="3559">
                <a:solidFill>
                  <a:srgbClr val="3A6351"/>
                </a:solidFill>
                <a:latin typeface="League Spartan"/>
              </a:rPr>
              <a:t>T</a:t>
            </a:r>
            <a:r>
              <a:rPr lang="en-US" sz="3559">
                <a:solidFill>
                  <a:srgbClr val="FFFFFF"/>
                </a:solidFill>
                <a:latin typeface="League Spartan"/>
              </a:rPr>
              <a:t> </a:t>
            </a:r>
            <a:r>
              <a:rPr lang="en-US" sz="3559">
                <a:solidFill>
                  <a:srgbClr val="E48257"/>
                </a:solidFill>
                <a:latin typeface="League Spartan"/>
              </a:rPr>
              <a:t>M</a:t>
            </a:r>
            <a:r>
              <a:rPr lang="en-US" sz="3559">
                <a:solidFill>
                  <a:srgbClr val="3A6351"/>
                </a:solidFill>
                <a:latin typeface="League Spartan"/>
              </a:rPr>
              <a:t>E!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49637" y="1174559"/>
            <a:ext cx="130893" cy="13089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240695" y="6295099"/>
            <a:ext cx="8410395" cy="226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9"/>
              </a:lnSpc>
            </a:pPr>
            <a:r>
              <a:rPr lang="en-US" sz="3228">
                <a:solidFill>
                  <a:srgbClr val="393232"/>
                </a:solidFill>
                <a:latin typeface="League Spartan"/>
              </a:rPr>
              <a:t>Want to provide complete care for your pet and get your pet to the vet easily and conveniently with a certain appointment time?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50941" y="5192245"/>
            <a:ext cx="6966599" cy="52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1"/>
              </a:lnSpc>
            </a:pPr>
            <a:r>
              <a:rPr lang="en-US" sz="3065">
                <a:solidFill>
                  <a:srgbClr val="3A6351"/>
                </a:solidFill>
                <a:latin typeface="League Spartan"/>
              </a:rPr>
              <a:t>P</a:t>
            </a:r>
            <a:r>
              <a:rPr lang="en-US" sz="3065">
                <a:solidFill>
                  <a:srgbClr val="E48257"/>
                </a:solidFill>
                <a:latin typeface="League Spartan"/>
              </a:rPr>
              <a:t>E</a:t>
            </a:r>
            <a:r>
              <a:rPr lang="en-US" sz="3065">
                <a:solidFill>
                  <a:srgbClr val="3A6351"/>
                </a:solidFill>
                <a:latin typeface="League Spartan"/>
              </a:rPr>
              <a:t>T</a:t>
            </a:r>
            <a:r>
              <a:rPr lang="en-US" sz="3065">
                <a:solidFill>
                  <a:srgbClr val="393232"/>
                </a:solidFill>
                <a:latin typeface="League Spartan"/>
              </a:rPr>
              <a:t> </a:t>
            </a:r>
            <a:r>
              <a:rPr lang="en-US" sz="3065">
                <a:solidFill>
                  <a:srgbClr val="E48257"/>
                </a:solidFill>
                <a:latin typeface="League Spartan"/>
              </a:rPr>
              <a:t>M</a:t>
            </a:r>
            <a:r>
              <a:rPr lang="en-US" sz="3065">
                <a:solidFill>
                  <a:srgbClr val="3A6351"/>
                </a:solidFill>
                <a:latin typeface="League Spartan"/>
              </a:rPr>
              <a:t>E!  </a:t>
            </a:r>
            <a:r>
              <a:rPr lang="en-US" sz="3065">
                <a:solidFill>
                  <a:srgbClr val="393232"/>
                </a:solidFill>
                <a:latin typeface="League Spartan"/>
              </a:rPr>
              <a:t>the best for pets lover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858" y="9537471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93713" y="9516489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58360" y="9458918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673951" y="5503861"/>
            <a:ext cx="124473" cy="12447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5749" y="3392387"/>
            <a:ext cx="420671" cy="42067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AutoShape 6" id="6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3932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8" id="8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57769" y="3474407"/>
            <a:ext cx="256631" cy="25663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75749" y="1000059"/>
            <a:ext cx="8402793" cy="19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23"/>
              </a:lnSpc>
            </a:pPr>
            <a:r>
              <a:rPr lang="en-US" sz="11159">
                <a:solidFill>
                  <a:srgbClr val="F2EDD7"/>
                </a:solidFill>
                <a:latin typeface="League Spartan Bold"/>
              </a:rPr>
              <a:t>Problems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0692" y="6589685"/>
            <a:ext cx="2866894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League Spartan"/>
              </a:rPr>
              <a:t>Had to go early in the morning to wait in line and had to sit and wait  for the vet for hours.</a:t>
            </a:r>
          </a:p>
          <a:p>
            <a:pPr>
              <a:lnSpc>
                <a:spcPts val="25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457769" y="5640431"/>
            <a:ext cx="3232740" cy="44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2EDD7"/>
                </a:solidFill>
                <a:latin typeface="League Spartan"/>
              </a:rPr>
              <a:t>Wasting of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44307" y="6589685"/>
            <a:ext cx="2927548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eague Spartan"/>
              </a:rPr>
              <a:t>Sometimes pet owner didn't go on time, so vet's queue is not available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16558" y="5641701"/>
            <a:ext cx="2783046" cy="67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1976">
                <a:solidFill>
                  <a:srgbClr val="F2EDD7"/>
                </a:solidFill>
                <a:latin typeface="League Spartan"/>
              </a:rPr>
              <a:t>Veterinarian's queue is not available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22388" y="6589685"/>
            <a:ext cx="2696869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eague Spartan"/>
              </a:rPr>
              <a:t>According to a survey, most animal owners feel uncomfortable having to wait in long queues during COVID-19.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00685" y="5649956"/>
            <a:ext cx="2540276" cy="65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sz="1876">
                <a:solidFill>
                  <a:srgbClr val="F2EDD7"/>
                </a:solidFill>
                <a:latin typeface="League Spartan"/>
              </a:rPr>
              <a:t>Anxiety during Covid-19 situation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6518" y="3425901"/>
            <a:ext cx="4200990" cy="38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285">
                <a:solidFill>
                  <a:srgbClr val="F2EDD7"/>
                </a:solidFill>
                <a:latin typeface="League Spartan"/>
              </a:rPr>
              <a:t>Customer's Pain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8360" y="9458918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48420" y="9415628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30275" y="9394646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966518" y="4048610"/>
            <a:ext cx="855378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League Spartan"/>
              </a:rPr>
              <a:t>Here is examples of customer's common pain that we found from the questionnaire  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732848" y="-1159286"/>
            <a:ext cx="4290353" cy="6435529"/>
            <a:chOff x="0" y="0"/>
            <a:chExt cx="6350000" cy="952500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00" r="-62500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732848" y="5886185"/>
            <a:ext cx="4290353" cy="6435529"/>
            <a:chOff x="0" y="0"/>
            <a:chExt cx="6350000" cy="952500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2500" r="-62500" t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F2ED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6" id="6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1717368" y="2507610"/>
            <a:ext cx="5657850" cy="5657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D987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909114" y="4280161"/>
            <a:ext cx="8238183" cy="101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1"/>
              </a:lnSpc>
            </a:pPr>
            <a:r>
              <a:rPr lang="en-US" sz="6029">
                <a:solidFill>
                  <a:srgbClr val="393232"/>
                </a:solidFill>
                <a:latin typeface="League Spartan Bold"/>
              </a:rPr>
              <a:t>Target Market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8360" y="9645262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27259" y="9601971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09114" y="9580989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602147" y="1028700"/>
            <a:ext cx="8965817" cy="8229600"/>
            <a:chOff x="0" y="0"/>
            <a:chExt cx="11954423" cy="109728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68"/>
              <a:ext cx="11885864" cy="10972664"/>
              <a:chOff x="0" y="0"/>
              <a:chExt cx="2804960" cy="2589453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2804960" cy="2589453"/>
              </a:xfrm>
              <a:custGeom>
                <a:avLst/>
                <a:gdLst/>
                <a:ahLst/>
                <a:cxnLst/>
                <a:rect r="r" b="b" t="t" l="l"/>
                <a:pathLst>
                  <a:path h="2589453" w="2804960">
                    <a:moveTo>
                      <a:pt x="2680500" y="2589453"/>
                    </a:moveTo>
                    <a:lnTo>
                      <a:pt x="124460" y="2589453"/>
                    </a:lnTo>
                    <a:cubicBezTo>
                      <a:pt x="55880" y="2589453"/>
                      <a:pt x="0" y="2533573"/>
                      <a:pt x="0" y="24649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80500" y="0"/>
                    </a:lnTo>
                    <a:cubicBezTo>
                      <a:pt x="2749080" y="0"/>
                      <a:pt x="2804960" y="55880"/>
                      <a:pt x="2804960" y="124460"/>
                    </a:cubicBezTo>
                    <a:lnTo>
                      <a:pt x="2804960" y="2464993"/>
                    </a:lnTo>
                    <a:cubicBezTo>
                      <a:pt x="2804960" y="2533573"/>
                      <a:pt x="2749080" y="2589453"/>
                      <a:pt x="2680500" y="2589453"/>
                    </a:cubicBezTo>
                    <a:close/>
                  </a:path>
                </a:pathLst>
              </a:custGeom>
              <a:solidFill>
                <a:srgbClr val="3A6351"/>
              </a:solidFill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3363" y="517657"/>
              <a:ext cx="2669222" cy="3558962"/>
            </a:xfrm>
            <a:prstGeom prst="rect">
              <a:avLst/>
            </a:prstGeom>
          </p:spPr>
        </p:pic>
        <p:sp>
          <p:nvSpPr>
            <p:cNvPr name="AutoShape 19" id="19"/>
            <p:cNvSpPr/>
            <p:nvPr/>
          </p:nvSpPr>
          <p:spPr>
            <a:xfrm rot="-5408560">
              <a:off x="-2425599" y="5459077"/>
              <a:ext cx="10972698" cy="0"/>
            </a:xfrm>
            <a:prstGeom prst="line">
              <a:avLst/>
            </a:prstGeom>
            <a:ln cap="rnd" w="5464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233363" y="7531270"/>
              <a:ext cx="3049531" cy="413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en-US" sz="1928">
                  <a:solidFill>
                    <a:srgbClr val="F2EDD7"/>
                  </a:solidFill>
                  <a:latin typeface="League Spartan"/>
                </a:rPr>
                <a:t>Location: Silom</a:t>
              </a:r>
            </a:p>
          </p:txBody>
        </p:sp>
        <p:sp>
          <p:nvSpPr>
            <p:cNvPr name="AutoShape 21" id="21"/>
            <p:cNvSpPr/>
            <p:nvPr/>
          </p:nvSpPr>
          <p:spPr>
            <a:xfrm rot="0">
              <a:off x="3060750" y="4573367"/>
              <a:ext cx="4125877" cy="0"/>
            </a:xfrm>
            <a:prstGeom prst="line">
              <a:avLst/>
            </a:prstGeom>
            <a:ln cap="rnd" w="5464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rot="0">
              <a:off x="7766825" y="4546045"/>
              <a:ext cx="4107871" cy="0"/>
            </a:xfrm>
            <a:prstGeom prst="line">
              <a:avLst/>
            </a:prstGeom>
            <a:ln cap="rnd" w="5464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rot="0">
              <a:off x="3022603" y="7559845"/>
              <a:ext cx="4150362" cy="0"/>
            </a:xfrm>
            <a:prstGeom prst="line">
              <a:avLst/>
            </a:prstGeom>
            <a:ln cap="rnd" w="5464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rot="0">
              <a:off x="7776619" y="7554170"/>
              <a:ext cx="4107871" cy="0"/>
            </a:xfrm>
            <a:prstGeom prst="line">
              <a:avLst/>
            </a:prstGeom>
            <a:ln cap="rnd" w="5464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67221" y="8773202"/>
              <a:ext cx="1112700" cy="1112700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085887" y="8991868"/>
              <a:ext cx="675368" cy="675368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233363" y="5580963"/>
              <a:ext cx="1754293" cy="48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3"/>
                </a:lnSpc>
              </a:pPr>
              <a:r>
                <a:rPr lang="en-US" sz="2159">
                  <a:solidFill>
                    <a:srgbClr val="F2EDD7"/>
                  </a:solidFill>
                  <a:latin typeface="League Spartan"/>
                </a:rPr>
                <a:t>Cindy B.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33363" y="6666759"/>
              <a:ext cx="1754293" cy="48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3"/>
                </a:lnSpc>
              </a:pPr>
              <a:r>
                <a:rPr lang="en-US" sz="2159">
                  <a:solidFill>
                    <a:srgbClr val="F2EDD7"/>
                  </a:solidFill>
                  <a:latin typeface="League Spartan"/>
                </a:rPr>
                <a:t>Age: 23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33363" y="4574713"/>
              <a:ext cx="2380416" cy="48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3"/>
                </a:lnSpc>
              </a:pPr>
              <a:r>
                <a:rPr lang="en-US" sz="2159">
                  <a:solidFill>
                    <a:srgbClr val="F2EDD7"/>
                  </a:solidFill>
                  <a:latin typeface="League Spartan"/>
                </a:rPr>
                <a:t>Pet's Owner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254075" y="856702"/>
              <a:ext cx="3786579" cy="3512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9"/>
                </a:lnSpc>
              </a:pPr>
              <a:r>
                <a:rPr lang="en-US" sz="1649">
                  <a:solidFill>
                    <a:srgbClr val="F2EDD7"/>
                  </a:solidFill>
                  <a:latin typeface="League Spartan"/>
                </a:rPr>
                <a:t> </a:t>
              </a:r>
            </a:p>
            <a:p>
              <a:pPr>
                <a:lnSpc>
                  <a:spcPts val="1878"/>
                </a:lnSpc>
              </a:pPr>
              <a:r>
                <a:rPr lang="en-US" sz="1341">
                  <a:solidFill>
                    <a:srgbClr val="F2EDD7"/>
                  </a:solidFill>
                  <a:latin typeface="League Spartan"/>
                </a:rPr>
                <a:t>Cindy's dog has a very serious food allergy symptom. She used to take her dog to the hospital but during the covid-19 situation, She was very anxious about it and didn't want to waste time waiting in line. So she wanted to take her dog to the vet at a certain time to avoid the crowds.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791933" y="1313569"/>
              <a:ext cx="4143850" cy="71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Veterinarian's queue is not available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742013" y="2176782"/>
              <a:ext cx="4212409" cy="71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Didn't have much time to wait in line.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742013" y="2914945"/>
              <a:ext cx="3849719" cy="71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Worried about the covid situation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736506" y="5042457"/>
              <a:ext cx="1206426" cy="414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6"/>
                </a:lnSpc>
              </a:pPr>
              <a:r>
                <a:rPr lang="en-US" sz="1911">
                  <a:solidFill>
                    <a:srgbClr val="F2EDD7"/>
                  </a:solidFill>
                  <a:latin typeface="League Spartan Bold"/>
                </a:rPr>
                <a:t>Goal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8855728" y="3738312"/>
              <a:ext cx="9794" cy="899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4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254075" y="5818097"/>
              <a:ext cx="3918890" cy="1080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Want to take her dog to the vet at an exact time to avoid crowds.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8830917" y="5042457"/>
              <a:ext cx="2065883" cy="414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6"/>
                </a:lnSpc>
              </a:pPr>
              <a:r>
                <a:rPr lang="en-US" sz="1911">
                  <a:solidFill>
                    <a:srgbClr val="F2EDD7"/>
                  </a:solidFill>
                  <a:latin typeface="League Spartan Bold"/>
                </a:rPr>
                <a:t>Expectation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766825" y="5818097"/>
              <a:ext cx="2177807" cy="343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Save time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7766825" y="6344232"/>
              <a:ext cx="2177807" cy="343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convenient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5060447" y="8310736"/>
              <a:ext cx="4150362" cy="414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6"/>
                </a:lnSpc>
              </a:pPr>
              <a:r>
                <a:rPr lang="en-US" sz="1911">
                  <a:solidFill>
                    <a:srgbClr val="F2EDD7"/>
                  </a:solidFill>
                  <a:latin typeface="League Spartan Bold"/>
                </a:rPr>
                <a:t>Needs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3289396" y="8814821"/>
              <a:ext cx="4100645" cy="1080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looking for online consultation with a vet for pet.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7069472" y="8814821"/>
              <a:ext cx="4833198" cy="1449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6150" indent="-173075" lvl="1">
                <a:lnSpc>
                  <a:spcPts val="2244"/>
                </a:lnSpc>
                <a:buFont typeface="Arial"/>
                <a:buChar char="•"/>
              </a:pP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looking for a service that can book an appointment in advance</a:t>
              </a:r>
              <a:r>
                <a:rPr lang="en-US" sz="1603">
                  <a:solidFill>
                    <a:srgbClr val="F2EDD7"/>
                  </a:solidFill>
                  <a:latin typeface="League Spartan"/>
                </a:rPr>
                <a:t> with a veterinarian at an exact time.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9287771" y="630888"/>
              <a:ext cx="758205" cy="42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sz="1936">
                  <a:solidFill>
                    <a:srgbClr val="F2EDD7"/>
                  </a:solidFill>
                  <a:latin typeface="League Spartan"/>
                </a:rPr>
                <a:t>Pain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4168568" y="630888"/>
              <a:ext cx="1910240" cy="42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sz="1936">
                  <a:solidFill>
                    <a:srgbClr val="F2EDD7"/>
                  </a:solidFill>
                  <a:latin typeface="League Spartan"/>
                </a:rPr>
                <a:t>Description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401672" y="5669613"/>
            <a:ext cx="74189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93232"/>
                </a:solidFill>
                <a:latin typeface="League Spartan"/>
              </a:rPr>
              <a:t>Customer Persona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100" y="845883"/>
            <a:ext cx="16198200" cy="5768911"/>
            <a:chOff x="0" y="0"/>
            <a:chExt cx="5482658" cy="195262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82658" cy="1952622"/>
            </a:xfrm>
            <a:custGeom>
              <a:avLst/>
              <a:gdLst/>
              <a:ahLst/>
              <a:cxnLst/>
              <a:rect r="r" b="b" t="t" l="l"/>
              <a:pathLst>
                <a:path h="1952622" w="5482658">
                  <a:moveTo>
                    <a:pt x="5358198" y="1952622"/>
                  </a:moveTo>
                  <a:lnTo>
                    <a:pt x="124460" y="1952622"/>
                  </a:lnTo>
                  <a:cubicBezTo>
                    <a:pt x="55880" y="1952622"/>
                    <a:pt x="0" y="1896742"/>
                    <a:pt x="0" y="18281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8198" y="0"/>
                  </a:lnTo>
                  <a:cubicBezTo>
                    <a:pt x="5426778" y="0"/>
                    <a:pt x="5482658" y="55880"/>
                    <a:pt x="5482658" y="124460"/>
                  </a:cubicBezTo>
                  <a:lnTo>
                    <a:pt x="5482658" y="1828162"/>
                  </a:lnTo>
                  <a:cubicBezTo>
                    <a:pt x="5482658" y="1896742"/>
                    <a:pt x="5426778" y="1952622"/>
                    <a:pt x="5358198" y="1952622"/>
                  </a:cubicBezTo>
                  <a:close/>
                </a:path>
              </a:pathLst>
            </a:custGeom>
            <a:solidFill>
              <a:srgbClr val="3932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60871" y="3999508"/>
            <a:ext cx="3143777" cy="1603626"/>
            <a:chOff x="0" y="0"/>
            <a:chExt cx="3290570" cy="32956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57318" cy="697647"/>
            </a:xfrm>
            <a:custGeom>
              <a:avLst/>
              <a:gdLst/>
              <a:ahLst/>
              <a:cxnLst/>
              <a:rect r="r" b="b" t="t" l="l"/>
              <a:pathLst>
                <a:path h="697647" w="1557318">
                  <a:moveTo>
                    <a:pt x="1557318" y="2449"/>
                  </a:moveTo>
                  <a:lnTo>
                    <a:pt x="0" y="2449"/>
                  </a:lnTo>
                  <a:lnTo>
                    <a:pt x="0" y="0"/>
                  </a:lnTo>
                  <a:lnTo>
                    <a:pt x="1557318" y="0"/>
                  </a:lnTo>
                  <a:lnTo>
                    <a:pt x="1557318" y="2449"/>
                  </a:lnTo>
                  <a:close/>
                  <a:moveTo>
                    <a:pt x="1557318" y="99183"/>
                  </a:moveTo>
                  <a:lnTo>
                    <a:pt x="0" y="99183"/>
                  </a:lnTo>
                  <a:lnTo>
                    <a:pt x="0" y="101632"/>
                  </a:lnTo>
                  <a:lnTo>
                    <a:pt x="1557318" y="101632"/>
                  </a:lnTo>
                  <a:lnTo>
                    <a:pt x="1557318" y="99183"/>
                  </a:lnTo>
                  <a:close/>
                  <a:moveTo>
                    <a:pt x="1557318" y="198672"/>
                  </a:moveTo>
                  <a:lnTo>
                    <a:pt x="0" y="198672"/>
                  </a:lnTo>
                  <a:lnTo>
                    <a:pt x="0" y="201121"/>
                  </a:lnTo>
                  <a:lnTo>
                    <a:pt x="1557318" y="201121"/>
                  </a:lnTo>
                  <a:lnTo>
                    <a:pt x="1557318" y="198672"/>
                  </a:lnTo>
                  <a:close/>
                  <a:moveTo>
                    <a:pt x="1557318" y="297854"/>
                  </a:moveTo>
                  <a:lnTo>
                    <a:pt x="0" y="297854"/>
                  </a:lnTo>
                  <a:lnTo>
                    <a:pt x="0" y="300303"/>
                  </a:lnTo>
                  <a:lnTo>
                    <a:pt x="1557318" y="300303"/>
                  </a:lnTo>
                  <a:lnTo>
                    <a:pt x="1557318" y="297854"/>
                  </a:lnTo>
                  <a:close/>
                  <a:moveTo>
                    <a:pt x="1557318" y="397037"/>
                  </a:moveTo>
                  <a:lnTo>
                    <a:pt x="0" y="397037"/>
                  </a:lnTo>
                  <a:lnTo>
                    <a:pt x="0" y="399486"/>
                  </a:lnTo>
                  <a:lnTo>
                    <a:pt x="1557318" y="399486"/>
                  </a:lnTo>
                  <a:lnTo>
                    <a:pt x="1557318" y="397037"/>
                  </a:lnTo>
                  <a:close/>
                  <a:moveTo>
                    <a:pt x="1557318" y="496526"/>
                  </a:moveTo>
                  <a:lnTo>
                    <a:pt x="0" y="496526"/>
                  </a:lnTo>
                  <a:lnTo>
                    <a:pt x="0" y="498975"/>
                  </a:lnTo>
                  <a:lnTo>
                    <a:pt x="1557318" y="498975"/>
                  </a:lnTo>
                  <a:lnTo>
                    <a:pt x="1557318" y="496526"/>
                  </a:lnTo>
                  <a:close/>
                  <a:moveTo>
                    <a:pt x="1557318" y="595709"/>
                  </a:moveTo>
                  <a:lnTo>
                    <a:pt x="0" y="595709"/>
                  </a:lnTo>
                  <a:lnTo>
                    <a:pt x="0" y="598158"/>
                  </a:lnTo>
                  <a:lnTo>
                    <a:pt x="1557318" y="598158"/>
                  </a:lnTo>
                  <a:lnTo>
                    <a:pt x="1557318" y="595709"/>
                  </a:lnTo>
                  <a:close/>
                  <a:moveTo>
                    <a:pt x="1557318" y="695198"/>
                  </a:moveTo>
                  <a:lnTo>
                    <a:pt x="0" y="695198"/>
                  </a:lnTo>
                  <a:lnTo>
                    <a:pt x="0" y="697647"/>
                  </a:lnTo>
                  <a:lnTo>
                    <a:pt x="1557318" y="697647"/>
                  </a:lnTo>
                  <a:lnTo>
                    <a:pt x="1557318" y="69519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83353" y="4036451"/>
            <a:ext cx="3143777" cy="1529741"/>
            <a:chOff x="0" y="0"/>
            <a:chExt cx="3290570" cy="32956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57318" cy="665504"/>
            </a:xfrm>
            <a:custGeom>
              <a:avLst/>
              <a:gdLst/>
              <a:ahLst/>
              <a:cxnLst/>
              <a:rect r="r" b="b" t="t" l="l"/>
              <a:pathLst>
                <a:path h="665504" w="1557318">
                  <a:moveTo>
                    <a:pt x="1557318" y="2336"/>
                  </a:moveTo>
                  <a:lnTo>
                    <a:pt x="0" y="2336"/>
                  </a:lnTo>
                  <a:lnTo>
                    <a:pt x="0" y="0"/>
                  </a:lnTo>
                  <a:lnTo>
                    <a:pt x="1557318" y="0"/>
                  </a:lnTo>
                  <a:lnTo>
                    <a:pt x="1557318" y="2336"/>
                  </a:lnTo>
                  <a:close/>
                  <a:moveTo>
                    <a:pt x="1557318" y="94613"/>
                  </a:moveTo>
                  <a:lnTo>
                    <a:pt x="0" y="94613"/>
                  </a:lnTo>
                  <a:lnTo>
                    <a:pt x="0" y="96949"/>
                  </a:lnTo>
                  <a:lnTo>
                    <a:pt x="1557318" y="96949"/>
                  </a:lnTo>
                  <a:lnTo>
                    <a:pt x="1557318" y="94613"/>
                  </a:lnTo>
                  <a:close/>
                  <a:moveTo>
                    <a:pt x="1557318" y="189518"/>
                  </a:moveTo>
                  <a:lnTo>
                    <a:pt x="0" y="189518"/>
                  </a:lnTo>
                  <a:lnTo>
                    <a:pt x="0" y="191854"/>
                  </a:lnTo>
                  <a:lnTo>
                    <a:pt x="1557318" y="191854"/>
                  </a:lnTo>
                  <a:lnTo>
                    <a:pt x="1557318" y="189518"/>
                  </a:lnTo>
                  <a:close/>
                  <a:moveTo>
                    <a:pt x="1557318" y="284131"/>
                  </a:moveTo>
                  <a:lnTo>
                    <a:pt x="0" y="284131"/>
                  </a:lnTo>
                  <a:lnTo>
                    <a:pt x="0" y="286467"/>
                  </a:lnTo>
                  <a:lnTo>
                    <a:pt x="1557318" y="286467"/>
                  </a:lnTo>
                  <a:lnTo>
                    <a:pt x="1557318" y="284131"/>
                  </a:lnTo>
                  <a:close/>
                  <a:moveTo>
                    <a:pt x="1557318" y="378744"/>
                  </a:moveTo>
                  <a:lnTo>
                    <a:pt x="0" y="378744"/>
                  </a:lnTo>
                  <a:lnTo>
                    <a:pt x="0" y="381080"/>
                  </a:lnTo>
                  <a:lnTo>
                    <a:pt x="1557318" y="381080"/>
                  </a:lnTo>
                  <a:lnTo>
                    <a:pt x="1557318" y="378744"/>
                  </a:lnTo>
                  <a:close/>
                  <a:moveTo>
                    <a:pt x="1557318" y="473649"/>
                  </a:moveTo>
                  <a:lnTo>
                    <a:pt x="0" y="473649"/>
                  </a:lnTo>
                  <a:lnTo>
                    <a:pt x="0" y="475985"/>
                  </a:lnTo>
                  <a:lnTo>
                    <a:pt x="1557318" y="475985"/>
                  </a:lnTo>
                  <a:lnTo>
                    <a:pt x="1557318" y="473649"/>
                  </a:lnTo>
                  <a:close/>
                  <a:moveTo>
                    <a:pt x="1557318" y="568262"/>
                  </a:moveTo>
                  <a:lnTo>
                    <a:pt x="0" y="568262"/>
                  </a:lnTo>
                  <a:lnTo>
                    <a:pt x="0" y="570598"/>
                  </a:lnTo>
                  <a:lnTo>
                    <a:pt x="1557318" y="570598"/>
                  </a:lnTo>
                  <a:lnTo>
                    <a:pt x="1557318" y="568262"/>
                  </a:lnTo>
                  <a:close/>
                  <a:moveTo>
                    <a:pt x="1557318" y="663167"/>
                  </a:moveTo>
                  <a:lnTo>
                    <a:pt x="0" y="663167"/>
                  </a:lnTo>
                  <a:lnTo>
                    <a:pt x="0" y="665504"/>
                  </a:lnTo>
                  <a:lnTo>
                    <a:pt x="1557318" y="665504"/>
                  </a:lnTo>
                  <a:lnTo>
                    <a:pt x="1557318" y="663167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49238" y="1169770"/>
            <a:ext cx="5589525" cy="4887978"/>
            <a:chOff x="0" y="0"/>
            <a:chExt cx="7452700" cy="651730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545327" y="4339323"/>
              <a:ext cx="907373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10-19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59.6%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82577"/>
              <a:ext cx="913337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20-25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36.8%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57945" y="-28575"/>
              <a:ext cx="887638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26-30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3.5%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962943" y="896102"/>
              <a:ext cx="5621202" cy="5621202"/>
              <a:chOff x="0" y="0"/>
              <a:chExt cx="2540000" cy="254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495087" y="0"/>
                <a:ext cx="2152806" cy="2628730"/>
              </a:xfrm>
              <a:custGeom>
                <a:avLst/>
                <a:gdLst/>
                <a:ahLst/>
                <a:cxnLst/>
                <a:rect r="r" b="b" t="t" l="l"/>
                <a:pathLst>
                  <a:path h="2628730" w="2152806">
                    <a:moveTo>
                      <a:pt x="774913" y="0"/>
                    </a:moveTo>
                    <a:cubicBezTo>
                      <a:pt x="1329475" y="0"/>
                      <a:pt x="1819912" y="359827"/>
                      <a:pt x="1986359" y="888820"/>
                    </a:cubicBezTo>
                    <a:cubicBezTo>
                      <a:pt x="2152806" y="1417813"/>
                      <a:pt x="1956770" y="1993638"/>
                      <a:pt x="1502124" y="2311184"/>
                    </a:cubicBezTo>
                    <a:cubicBezTo>
                      <a:pt x="1047478" y="2628730"/>
                      <a:pt x="439364" y="2614562"/>
                      <a:pt x="0" y="2276186"/>
                    </a:cubicBezTo>
                    <a:lnTo>
                      <a:pt x="774913" y="1270000"/>
                    </a:lnTo>
                    <a:close/>
                  </a:path>
                </a:pathLst>
              </a:custGeom>
              <a:solidFill>
                <a:srgbClr val="E48257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-81448" y="18407"/>
                <a:ext cx="1351448" cy="2295251"/>
              </a:xfrm>
              <a:custGeom>
                <a:avLst/>
                <a:gdLst/>
                <a:ahLst/>
                <a:cxnLst/>
                <a:rect r="r" b="b" t="t" l="l"/>
                <a:pathLst>
                  <a:path h="2295251" w="1351448">
                    <a:moveTo>
                      <a:pt x="627792" y="2295251"/>
                    </a:moveTo>
                    <a:cubicBezTo>
                      <a:pt x="204025" y="2001418"/>
                      <a:pt x="0" y="1480515"/>
                      <a:pt x="111480" y="977039"/>
                    </a:cubicBezTo>
                    <a:cubicBezTo>
                      <a:pt x="222960" y="473563"/>
                      <a:pt x="627811" y="87477"/>
                      <a:pt x="1136007" y="0"/>
                    </a:cubicBezTo>
                    <a:lnTo>
                      <a:pt x="1351448" y="1251593"/>
                    </a:lnTo>
                    <a:close/>
                  </a:path>
                </a:pathLst>
              </a:custGeom>
              <a:solidFill>
                <a:srgbClr val="C45357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992275" y="0"/>
                <a:ext cx="277725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277725">
                    <a:moveTo>
                      <a:pt x="0" y="30739"/>
                    </a:moveTo>
                    <a:cubicBezTo>
                      <a:pt x="91121" y="10318"/>
                      <a:pt x="184217" y="9"/>
                      <a:pt x="277598" y="0"/>
                    </a:cubicBezTo>
                    <a:lnTo>
                      <a:pt x="277725" y="1270000"/>
                    </a:lnTo>
                    <a:close/>
                  </a:path>
                </a:pathLst>
              </a:custGeom>
              <a:solidFill>
                <a:srgbClr val="992A56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60A50"/>
              </a:solid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2604991" y="7686306"/>
            <a:ext cx="13110417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u="none" sz="8000">
                <a:solidFill>
                  <a:srgbClr val="393232">
                    <a:alpha val="87843"/>
                  </a:srgbClr>
                </a:solidFill>
                <a:latin typeface="League Spartan"/>
              </a:rPr>
              <a:t>CUSTOMER AGE GROUPS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18241" y="3586536"/>
            <a:ext cx="1986406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10-19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18241" y="4379262"/>
            <a:ext cx="1986406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20-25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39924" y="3708104"/>
            <a:ext cx="170248" cy="17024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39924" y="4500830"/>
            <a:ext cx="170248" cy="170248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247823" y="3566134"/>
            <a:ext cx="1979307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26-30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47823" y="4358861"/>
            <a:ext cx="1979307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40+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69506" y="3687703"/>
            <a:ext cx="170248" cy="17024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69506" y="4480429"/>
            <a:ext cx="170248" cy="17024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802372" y="5452326"/>
            <a:ext cx="2278864" cy="1543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100" y="845883"/>
            <a:ext cx="16198200" cy="5768911"/>
            <a:chOff x="0" y="0"/>
            <a:chExt cx="5482658" cy="195262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82658" cy="1952622"/>
            </a:xfrm>
            <a:custGeom>
              <a:avLst/>
              <a:gdLst/>
              <a:ahLst/>
              <a:cxnLst/>
              <a:rect r="r" b="b" t="t" l="l"/>
              <a:pathLst>
                <a:path h="1952622" w="5482658">
                  <a:moveTo>
                    <a:pt x="5358198" y="1952622"/>
                  </a:moveTo>
                  <a:lnTo>
                    <a:pt x="124460" y="1952622"/>
                  </a:lnTo>
                  <a:cubicBezTo>
                    <a:pt x="55880" y="1952622"/>
                    <a:pt x="0" y="1896742"/>
                    <a:pt x="0" y="18281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8198" y="0"/>
                  </a:lnTo>
                  <a:cubicBezTo>
                    <a:pt x="5426778" y="0"/>
                    <a:pt x="5482658" y="55880"/>
                    <a:pt x="5482658" y="124460"/>
                  </a:cubicBezTo>
                  <a:lnTo>
                    <a:pt x="5482658" y="1828162"/>
                  </a:lnTo>
                  <a:cubicBezTo>
                    <a:pt x="5482658" y="1896742"/>
                    <a:pt x="5426778" y="1952622"/>
                    <a:pt x="5358198" y="1952622"/>
                  </a:cubicBezTo>
                  <a:close/>
                </a:path>
              </a:pathLst>
            </a:custGeom>
            <a:solidFill>
              <a:srgbClr val="3932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60871" y="4829177"/>
            <a:ext cx="2933665" cy="737014"/>
            <a:chOff x="0" y="0"/>
            <a:chExt cx="3290570" cy="32956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453236" cy="320633"/>
            </a:xfrm>
            <a:custGeom>
              <a:avLst/>
              <a:gdLst/>
              <a:ahLst/>
              <a:cxnLst/>
              <a:rect r="r" b="b" t="t" l="l"/>
              <a:pathLst>
                <a:path h="320633" w="1453236">
                  <a:moveTo>
                    <a:pt x="1453236" y="1126"/>
                  </a:moveTo>
                  <a:lnTo>
                    <a:pt x="0" y="1126"/>
                  </a:lnTo>
                  <a:lnTo>
                    <a:pt x="0" y="0"/>
                  </a:lnTo>
                  <a:lnTo>
                    <a:pt x="1453236" y="0"/>
                  </a:lnTo>
                  <a:lnTo>
                    <a:pt x="1453236" y="1126"/>
                  </a:lnTo>
                  <a:close/>
                  <a:moveTo>
                    <a:pt x="1453236" y="45584"/>
                  </a:moveTo>
                  <a:lnTo>
                    <a:pt x="0" y="45584"/>
                  </a:lnTo>
                  <a:lnTo>
                    <a:pt x="0" y="46709"/>
                  </a:lnTo>
                  <a:lnTo>
                    <a:pt x="1453236" y="46709"/>
                  </a:lnTo>
                  <a:lnTo>
                    <a:pt x="1453236" y="45584"/>
                  </a:lnTo>
                  <a:close/>
                  <a:moveTo>
                    <a:pt x="1453236" y="91308"/>
                  </a:moveTo>
                  <a:lnTo>
                    <a:pt x="0" y="91308"/>
                  </a:lnTo>
                  <a:lnTo>
                    <a:pt x="0" y="92434"/>
                  </a:lnTo>
                  <a:lnTo>
                    <a:pt x="1453236" y="92434"/>
                  </a:lnTo>
                  <a:lnTo>
                    <a:pt x="1453236" y="91308"/>
                  </a:lnTo>
                  <a:close/>
                  <a:moveTo>
                    <a:pt x="1453236" y="136892"/>
                  </a:moveTo>
                  <a:lnTo>
                    <a:pt x="0" y="136892"/>
                  </a:lnTo>
                  <a:lnTo>
                    <a:pt x="0" y="138017"/>
                  </a:lnTo>
                  <a:lnTo>
                    <a:pt x="1453236" y="138017"/>
                  </a:lnTo>
                  <a:lnTo>
                    <a:pt x="1453236" y="136892"/>
                  </a:lnTo>
                  <a:close/>
                  <a:moveTo>
                    <a:pt x="1453236" y="182475"/>
                  </a:moveTo>
                  <a:lnTo>
                    <a:pt x="0" y="182475"/>
                  </a:lnTo>
                  <a:lnTo>
                    <a:pt x="0" y="183601"/>
                  </a:lnTo>
                  <a:lnTo>
                    <a:pt x="1453236" y="183601"/>
                  </a:lnTo>
                  <a:lnTo>
                    <a:pt x="1453236" y="182475"/>
                  </a:lnTo>
                  <a:close/>
                  <a:moveTo>
                    <a:pt x="1453236" y="228200"/>
                  </a:moveTo>
                  <a:lnTo>
                    <a:pt x="0" y="228200"/>
                  </a:lnTo>
                  <a:lnTo>
                    <a:pt x="0" y="229325"/>
                  </a:lnTo>
                  <a:lnTo>
                    <a:pt x="1453236" y="229325"/>
                  </a:lnTo>
                  <a:lnTo>
                    <a:pt x="1453236" y="228200"/>
                  </a:lnTo>
                  <a:close/>
                  <a:moveTo>
                    <a:pt x="1453236" y="273783"/>
                  </a:moveTo>
                  <a:lnTo>
                    <a:pt x="0" y="273783"/>
                  </a:lnTo>
                  <a:lnTo>
                    <a:pt x="0" y="274909"/>
                  </a:lnTo>
                  <a:lnTo>
                    <a:pt x="1453236" y="274909"/>
                  </a:lnTo>
                  <a:lnTo>
                    <a:pt x="1453236" y="273783"/>
                  </a:lnTo>
                  <a:close/>
                  <a:moveTo>
                    <a:pt x="1453236" y="319508"/>
                  </a:moveTo>
                  <a:lnTo>
                    <a:pt x="0" y="319508"/>
                  </a:lnTo>
                  <a:lnTo>
                    <a:pt x="0" y="320633"/>
                  </a:lnTo>
                  <a:lnTo>
                    <a:pt x="1453236" y="320633"/>
                  </a:lnTo>
                  <a:lnTo>
                    <a:pt x="1453236" y="31950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062848" y="1622388"/>
            <a:ext cx="7650920" cy="4215901"/>
            <a:chOff x="0" y="0"/>
            <a:chExt cx="10201227" cy="56212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443222"/>
              <a:ext cx="2230047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No, I don't have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59.6%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680987" y="1425524"/>
              <a:ext cx="1520240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Yes, I have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40.4%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2644916" y="0"/>
              <a:ext cx="5621202" cy="5621202"/>
              <a:chOff x="0" y="0"/>
              <a:chExt cx="2540000" cy="254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270000" y="0"/>
                <a:ext cx="1376899" cy="2348521"/>
              </a:xfrm>
              <a:custGeom>
                <a:avLst/>
                <a:gdLst/>
                <a:ahLst/>
                <a:cxnLst/>
                <a:rect r="r" b="b" t="t" l="l"/>
                <a:pathLst>
                  <a:path h="2348521" w="1376899">
                    <a:moveTo>
                      <a:pt x="0" y="0"/>
                    </a:moveTo>
                    <a:lnTo>
                      <a:pt x="0" y="0"/>
                    </a:lnTo>
                    <a:cubicBezTo>
                      <a:pt x="567107" y="0"/>
                      <a:pt x="1065485" y="375991"/>
                      <a:pt x="1221192" y="921304"/>
                    </a:cubicBezTo>
                    <a:cubicBezTo>
                      <a:pt x="1376899" y="1466616"/>
                      <a:pt x="1152195" y="2049075"/>
                      <a:pt x="670591" y="2348521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-107687" y="0"/>
                <a:ext cx="2101344" cy="2625197"/>
              </a:xfrm>
              <a:custGeom>
                <a:avLst/>
                <a:gdLst/>
                <a:ahLst/>
                <a:cxnLst/>
                <a:rect r="r" b="b" t="t" l="l"/>
                <a:pathLst>
                  <a:path h="2625197" w="2101344">
                    <a:moveTo>
                      <a:pt x="2101343" y="2313658"/>
                    </a:moveTo>
                    <a:cubicBezTo>
                      <a:pt x="1652041" y="2625197"/>
                      <a:pt x="1053779" y="2614215"/>
                      <a:pt x="616214" y="2286395"/>
                    </a:cubicBezTo>
                    <a:cubicBezTo>
                      <a:pt x="178648" y="1958575"/>
                      <a:pt x="0" y="1387504"/>
                      <a:pt x="172735" y="868763"/>
                    </a:cubicBezTo>
                    <a:cubicBezTo>
                      <a:pt x="345470" y="350023"/>
                      <a:pt x="830816" y="55"/>
                      <a:pt x="1377560" y="0"/>
                    </a:cubicBezTo>
                    <a:lnTo>
                      <a:pt x="1377687" y="1270000"/>
                    </a:lnTo>
                    <a:close/>
                  </a:path>
                </a:pathLst>
              </a:custGeom>
              <a:solidFill>
                <a:srgbClr val="C651B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B40A5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1061100" y="7613648"/>
            <a:ext cx="16198200" cy="223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0"/>
              </a:lnSpc>
              <a:spcBef>
                <a:spcPct val="0"/>
              </a:spcBef>
            </a:pPr>
            <a:r>
              <a:rPr lang="en-US" sz="5800">
                <a:solidFill>
                  <a:srgbClr val="393232">
                    <a:alpha val="87843"/>
                  </a:srgbClr>
                </a:solidFill>
                <a:latin typeface="League Spartan"/>
              </a:rPr>
              <a:t>HAVE Y</a:t>
            </a:r>
            <a:r>
              <a:rPr lang="en-US" u="none" sz="5800">
                <a:solidFill>
                  <a:srgbClr val="393232">
                    <a:alpha val="87843"/>
                  </a:srgbClr>
                </a:solidFill>
                <a:latin typeface="League Spartan"/>
              </a:rPr>
              <a:t>OU EVER BOOKED AN APPOINTMENT WITH A VETERINARIAN IN ADVANCE?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45867" y="4380768"/>
            <a:ext cx="2163672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No, I don't have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60871" y="4448795"/>
            <a:ext cx="170248" cy="17024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770643" y="4401170"/>
            <a:ext cx="1979307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Yes, I have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93464" y="4480429"/>
            <a:ext cx="170248" cy="17024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802372" y="5452326"/>
            <a:ext cx="2278864" cy="154393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3293464" y="4829177"/>
            <a:ext cx="2933665" cy="737014"/>
            <a:chOff x="0" y="0"/>
            <a:chExt cx="3290570" cy="329565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453236" cy="320633"/>
            </a:xfrm>
            <a:custGeom>
              <a:avLst/>
              <a:gdLst/>
              <a:ahLst/>
              <a:cxnLst/>
              <a:rect r="r" b="b" t="t" l="l"/>
              <a:pathLst>
                <a:path h="320633" w="1453236">
                  <a:moveTo>
                    <a:pt x="1453236" y="1126"/>
                  </a:moveTo>
                  <a:lnTo>
                    <a:pt x="0" y="1126"/>
                  </a:lnTo>
                  <a:lnTo>
                    <a:pt x="0" y="0"/>
                  </a:lnTo>
                  <a:lnTo>
                    <a:pt x="1453236" y="0"/>
                  </a:lnTo>
                  <a:lnTo>
                    <a:pt x="1453236" y="1126"/>
                  </a:lnTo>
                  <a:close/>
                  <a:moveTo>
                    <a:pt x="1453236" y="45584"/>
                  </a:moveTo>
                  <a:lnTo>
                    <a:pt x="0" y="45584"/>
                  </a:lnTo>
                  <a:lnTo>
                    <a:pt x="0" y="46709"/>
                  </a:lnTo>
                  <a:lnTo>
                    <a:pt x="1453236" y="46709"/>
                  </a:lnTo>
                  <a:lnTo>
                    <a:pt x="1453236" y="45584"/>
                  </a:lnTo>
                  <a:close/>
                  <a:moveTo>
                    <a:pt x="1453236" y="91308"/>
                  </a:moveTo>
                  <a:lnTo>
                    <a:pt x="0" y="91308"/>
                  </a:lnTo>
                  <a:lnTo>
                    <a:pt x="0" y="92434"/>
                  </a:lnTo>
                  <a:lnTo>
                    <a:pt x="1453236" y="92434"/>
                  </a:lnTo>
                  <a:lnTo>
                    <a:pt x="1453236" y="91308"/>
                  </a:lnTo>
                  <a:close/>
                  <a:moveTo>
                    <a:pt x="1453236" y="136892"/>
                  </a:moveTo>
                  <a:lnTo>
                    <a:pt x="0" y="136892"/>
                  </a:lnTo>
                  <a:lnTo>
                    <a:pt x="0" y="138017"/>
                  </a:lnTo>
                  <a:lnTo>
                    <a:pt x="1453236" y="138017"/>
                  </a:lnTo>
                  <a:lnTo>
                    <a:pt x="1453236" y="136892"/>
                  </a:lnTo>
                  <a:close/>
                  <a:moveTo>
                    <a:pt x="1453236" y="182475"/>
                  </a:moveTo>
                  <a:lnTo>
                    <a:pt x="0" y="182475"/>
                  </a:lnTo>
                  <a:lnTo>
                    <a:pt x="0" y="183601"/>
                  </a:lnTo>
                  <a:lnTo>
                    <a:pt x="1453236" y="183601"/>
                  </a:lnTo>
                  <a:lnTo>
                    <a:pt x="1453236" y="182475"/>
                  </a:lnTo>
                  <a:close/>
                  <a:moveTo>
                    <a:pt x="1453236" y="228200"/>
                  </a:moveTo>
                  <a:lnTo>
                    <a:pt x="0" y="228200"/>
                  </a:lnTo>
                  <a:lnTo>
                    <a:pt x="0" y="229325"/>
                  </a:lnTo>
                  <a:lnTo>
                    <a:pt x="1453236" y="229325"/>
                  </a:lnTo>
                  <a:lnTo>
                    <a:pt x="1453236" y="228200"/>
                  </a:lnTo>
                  <a:close/>
                  <a:moveTo>
                    <a:pt x="1453236" y="273783"/>
                  </a:moveTo>
                  <a:lnTo>
                    <a:pt x="0" y="273783"/>
                  </a:lnTo>
                  <a:lnTo>
                    <a:pt x="0" y="274909"/>
                  </a:lnTo>
                  <a:lnTo>
                    <a:pt x="1453236" y="274909"/>
                  </a:lnTo>
                  <a:lnTo>
                    <a:pt x="1453236" y="273783"/>
                  </a:lnTo>
                  <a:close/>
                  <a:moveTo>
                    <a:pt x="1453236" y="319508"/>
                  </a:moveTo>
                  <a:lnTo>
                    <a:pt x="0" y="319508"/>
                  </a:lnTo>
                  <a:lnTo>
                    <a:pt x="0" y="320633"/>
                  </a:lnTo>
                  <a:lnTo>
                    <a:pt x="1453236" y="320633"/>
                  </a:lnTo>
                  <a:lnTo>
                    <a:pt x="1453236" y="31950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100" y="845883"/>
            <a:ext cx="16198200" cy="5768911"/>
            <a:chOff x="0" y="0"/>
            <a:chExt cx="5482658" cy="195262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82658" cy="1952622"/>
            </a:xfrm>
            <a:custGeom>
              <a:avLst/>
              <a:gdLst/>
              <a:ahLst/>
              <a:cxnLst/>
              <a:rect r="r" b="b" t="t" l="l"/>
              <a:pathLst>
                <a:path h="1952622" w="5482658">
                  <a:moveTo>
                    <a:pt x="5358198" y="1952622"/>
                  </a:moveTo>
                  <a:lnTo>
                    <a:pt x="124460" y="1952622"/>
                  </a:lnTo>
                  <a:cubicBezTo>
                    <a:pt x="55880" y="1952622"/>
                    <a:pt x="0" y="1896742"/>
                    <a:pt x="0" y="18281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8198" y="0"/>
                  </a:lnTo>
                  <a:cubicBezTo>
                    <a:pt x="5426778" y="0"/>
                    <a:pt x="5482658" y="55880"/>
                    <a:pt x="5482658" y="124460"/>
                  </a:cubicBezTo>
                  <a:lnTo>
                    <a:pt x="5482658" y="1828162"/>
                  </a:lnTo>
                  <a:cubicBezTo>
                    <a:pt x="5482658" y="1896742"/>
                    <a:pt x="5426778" y="1952622"/>
                    <a:pt x="5358198" y="1952622"/>
                  </a:cubicBezTo>
                  <a:close/>
                </a:path>
              </a:pathLst>
            </a:custGeom>
            <a:solidFill>
              <a:srgbClr val="3932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72930" y="4801321"/>
            <a:ext cx="3143777" cy="406977"/>
            <a:chOff x="0" y="0"/>
            <a:chExt cx="3290570" cy="32956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57318" cy="177053"/>
            </a:xfrm>
            <a:custGeom>
              <a:avLst/>
              <a:gdLst/>
              <a:ahLst/>
              <a:cxnLst/>
              <a:rect r="r" b="b" t="t" l="l"/>
              <a:pathLst>
                <a:path h="177053" w="1557318">
                  <a:moveTo>
                    <a:pt x="1557318" y="622"/>
                  </a:moveTo>
                  <a:lnTo>
                    <a:pt x="0" y="622"/>
                  </a:lnTo>
                  <a:lnTo>
                    <a:pt x="0" y="0"/>
                  </a:lnTo>
                  <a:lnTo>
                    <a:pt x="1557318" y="0"/>
                  </a:lnTo>
                  <a:lnTo>
                    <a:pt x="1557318" y="622"/>
                  </a:lnTo>
                  <a:close/>
                  <a:moveTo>
                    <a:pt x="1557318" y="25171"/>
                  </a:moveTo>
                  <a:lnTo>
                    <a:pt x="0" y="25171"/>
                  </a:lnTo>
                  <a:lnTo>
                    <a:pt x="0" y="25793"/>
                  </a:lnTo>
                  <a:lnTo>
                    <a:pt x="1557318" y="25793"/>
                  </a:lnTo>
                  <a:lnTo>
                    <a:pt x="1557318" y="25171"/>
                  </a:lnTo>
                  <a:close/>
                  <a:moveTo>
                    <a:pt x="1557318" y="50420"/>
                  </a:moveTo>
                  <a:lnTo>
                    <a:pt x="0" y="50420"/>
                  </a:lnTo>
                  <a:lnTo>
                    <a:pt x="0" y="51042"/>
                  </a:lnTo>
                  <a:lnTo>
                    <a:pt x="1557318" y="51042"/>
                  </a:lnTo>
                  <a:lnTo>
                    <a:pt x="1557318" y="50420"/>
                  </a:lnTo>
                  <a:close/>
                  <a:moveTo>
                    <a:pt x="1557318" y="75591"/>
                  </a:moveTo>
                  <a:lnTo>
                    <a:pt x="0" y="75591"/>
                  </a:lnTo>
                  <a:lnTo>
                    <a:pt x="0" y="76213"/>
                  </a:lnTo>
                  <a:lnTo>
                    <a:pt x="1557318" y="76213"/>
                  </a:lnTo>
                  <a:lnTo>
                    <a:pt x="1557318" y="75591"/>
                  </a:lnTo>
                  <a:close/>
                  <a:moveTo>
                    <a:pt x="1557318" y="100762"/>
                  </a:moveTo>
                  <a:lnTo>
                    <a:pt x="0" y="100762"/>
                  </a:lnTo>
                  <a:lnTo>
                    <a:pt x="0" y="101384"/>
                  </a:lnTo>
                  <a:lnTo>
                    <a:pt x="1557318" y="101384"/>
                  </a:lnTo>
                  <a:lnTo>
                    <a:pt x="1557318" y="100762"/>
                  </a:lnTo>
                  <a:close/>
                  <a:moveTo>
                    <a:pt x="1557318" y="126011"/>
                  </a:moveTo>
                  <a:lnTo>
                    <a:pt x="0" y="126011"/>
                  </a:lnTo>
                  <a:lnTo>
                    <a:pt x="0" y="126633"/>
                  </a:lnTo>
                  <a:lnTo>
                    <a:pt x="1557318" y="126633"/>
                  </a:lnTo>
                  <a:lnTo>
                    <a:pt x="1557318" y="126011"/>
                  </a:lnTo>
                  <a:close/>
                  <a:moveTo>
                    <a:pt x="1557318" y="151182"/>
                  </a:moveTo>
                  <a:lnTo>
                    <a:pt x="0" y="151182"/>
                  </a:lnTo>
                  <a:lnTo>
                    <a:pt x="0" y="151804"/>
                  </a:lnTo>
                  <a:lnTo>
                    <a:pt x="1557318" y="151804"/>
                  </a:lnTo>
                  <a:lnTo>
                    <a:pt x="1557318" y="151182"/>
                  </a:lnTo>
                  <a:close/>
                  <a:moveTo>
                    <a:pt x="1557318" y="176431"/>
                  </a:moveTo>
                  <a:lnTo>
                    <a:pt x="0" y="176431"/>
                  </a:lnTo>
                  <a:lnTo>
                    <a:pt x="0" y="177053"/>
                  </a:lnTo>
                  <a:lnTo>
                    <a:pt x="1557318" y="177053"/>
                  </a:lnTo>
                  <a:lnTo>
                    <a:pt x="1557318" y="176431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83353" y="4036451"/>
            <a:ext cx="3143777" cy="1529741"/>
            <a:chOff x="0" y="0"/>
            <a:chExt cx="3290570" cy="32956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57318" cy="665504"/>
            </a:xfrm>
            <a:custGeom>
              <a:avLst/>
              <a:gdLst/>
              <a:ahLst/>
              <a:cxnLst/>
              <a:rect r="r" b="b" t="t" l="l"/>
              <a:pathLst>
                <a:path h="665504" w="1557318">
                  <a:moveTo>
                    <a:pt x="1557318" y="2336"/>
                  </a:moveTo>
                  <a:lnTo>
                    <a:pt x="0" y="2336"/>
                  </a:lnTo>
                  <a:lnTo>
                    <a:pt x="0" y="0"/>
                  </a:lnTo>
                  <a:lnTo>
                    <a:pt x="1557318" y="0"/>
                  </a:lnTo>
                  <a:lnTo>
                    <a:pt x="1557318" y="2336"/>
                  </a:lnTo>
                  <a:close/>
                  <a:moveTo>
                    <a:pt x="1557318" y="94613"/>
                  </a:moveTo>
                  <a:lnTo>
                    <a:pt x="0" y="94613"/>
                  </a:lnTo>
                  <a:lnTo>
                    <a:pt x="0" y="96949"/>
                  </a:lnTo>
                  <a:lnTo>
                    <a:pt x="1557318" y="96949"/>
                  </a:lnTo>
                  <a:lnTo>
                    <a:pt x="1557318" y="94613"/>
                  </a:lnTo>
                  <a:close/>
                  <a:moveTo>
                    <a:pt x="1557318" y="189518"/>
                  </a:moveTo>
                  <a:lnTo>
                    <a:pt x="0" y="189518"/>
                  </a:lnTo>
                  <a:lnTo>
                    <a:pt x="0" y="191854"/>
                  </a:lnTo>
                  <a:lnTo>
                    <a:pt x="1557318" y="191854"/>
                  </a:lnTo>
                  <a:lnTo>
                    <a:pt x="1557318" y="189518"/>
                  </a:lnTo>
                  <a:close/>
                  <a:moveTo>
                    <a:pt x="1557318" y="284131"/>
                  </a:moveTo>
                  <a:lnTo>
                    <a:pt x="0" y="284131"/>
                  </a:lnTo>
                  <a:lnTo>
                    <a:pt x="0" y="286467"/>
                  </a:lnTo>
                  <a:lnTo>
                    <a:pt x="1557318" y="286467"/>
                  </a:lnTo>
                  <a:lnTo>
                    <a:pt x="1557318" y="284131"/>
                  </a:lnTo>
                  <a:close/>
                  <a:moveTo>
                    <a:pt x="1557318" y="378744"/>
                  </a:moveTo>
                  <a:lnTo>
                    <a:pt x="0" y="378744"/>
                  </a:lnTo>
                  <a:lnTo>
                    <a:pt x="0" y="381080"/>
                  </a:lnTo>
                  <a:lnTo>
                    <a:pt x="1557318" y="381080"/>
                  </a:lnTo>
                  <a:lnTo>
                    <a:pt x="1557318" y="378744"/>
                  </a:lnTo>
                  <a:close/>
                  <a:moveTo>
                    <a:pt x="1557318" y="473649"/>
                  </a:moveTo>
                  <a:lnTo>
                    <a:pt x="0" y="473649"/>
                  </a:lnTo>
                  <a:lnTo>
                    <a:pt x="0" y="475985"/>
                  </a:lnTo>
                  <a:lnTo>
                    <a:pt x="1557318" y="475985"/>
                  </a:lnTo>
                  <a:lnTo>
                    <a:pt x="1557318" y="473649"/>
                  </a:lnTo>
                  <a:close/>
                  <a:moveTo>
                    <a:pt x="1557318" y="568262"/>
                  </a:moveTo>
                  <a:lnTo>
                    <a:pt x="0" y="568262"/>
                  </a:lnTo>
                  <a:lnTo>
                    <a:pt x="0" y="570598"/>
                  </a:lnTo>
                  <a:lnTo>
                    <a:pt x="1557318" y="570598"/>
                  </a:lnTo>
                  <a:lnTo>
                    <a:pt x="1557318" y="568262"/>
                  </a:lnTo>
                  <a:close/>
                  <a:moveTo>
                    <a:pt x="1557318" y="663167"/>
                  </a:moveTo>
                  <a:lnTo>
                    <a:pt x="0" y="663167"/>
                  </a:lnTo>
                  <a:lnTo>
                    <a:pt x="0" y="665504"/>
                  </a:lnTo>
                  <a:lnTo>
                    <a:pt x="1557318" y="665504"/>
                  </a:lnTo>
                  <a:lnTo>
                    <a:pt x="1557318" y="663167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204647" y="1891558"/>
            <a:ext cx="7354286" cy="4215901"/>
            <a:chOff x="0" y="0"/>
            <a:chExt cx="9805715" cy="56212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434373"/>
              <a:ext cx="1940204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Waste of time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50%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709475" y="44662"/>
              <a:ext cx="2096240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Uncomfortable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25%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709475" y="4824083"/>
              <a:ext cx="1480445" cy="72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Indifferent</a:t>
              </a:r>
            </a:p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  <a:r>
                <a:rPr lang="en-US" u="none" sz="1600">
                  <a:solidFill>
                    <a:srgbClr val="F2EDD7"/>
                  </a:solidFill>
                  <a:latin typeface="League Spartan"/>
                </a:rPr>
                <a:t>25%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509164" y="0"/>
              <a:ext cx="5621202" cy="5621202"/>
              <a:chOff x="0" y="0"/>
              <a:chExt cx="2540000" cy="254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r="r" b="b" t="t" l="l"/>
                <a:pathLst>
                  <a:path h="1333474" w="1285798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4848D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r="r" b="b" t="t" l="l"/>
                <a:pathLst>
                  <a:path h="1285798" w="1333474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97A0A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r="r" b="b" t="t" l="l"/>
                <a:pathLst>
                  <a:path h="2540000" w="1264432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BBBCC7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EDBE2"/>
              </a:solid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2588792" y="7544213"/>
            <a:ext cx="13110417" cy="203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  <a:spcBef>
                <a:spcPct val="0"/>
              </a:spcBef>
            </a:pPr>
            <a:r>
              <a:rPr lang="en-US" sz="5300">
                <a:solidFill>
                  <a:srgbClr val="393232">
                    <a:alpha val="87843"/>
                  </a:srgbClr>
                </a:solidFill>
                <a:latin typeface="League Spartan"/>
              </a:rPr>
              <a:t>HOW DO YOU FEEL IF YO</a:t>
            </a:r>
            <a:r>
              <a:rPr lang="en-US" u="none" sz="5300">
                <a:solidFill>
                  <a:srgbClr val="393232">
                    <a:alpha val="87843"/>
                  </a:srgbClr>
                </a:solidFill>
                <a:latin typeface="League Spartan"/>
              </a:rPr>
              <a:t>U HAVE TO WAIT IN QUEUE FOR TREATMENT FOR A LONG TIME DURING COVID-19?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18241" y="4379262"/>
            <a:ext cx="1986406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Indifferent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39924" y="4500830"/>
            <a:ext cx="170248" cy="17024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247823" y="3566134"/>
            <a:ext cx="1979307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Uncomfortable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47823" y="4358861"/>
            <a:ext cx="1979307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pc="89" sz="1800">
                <a:solidFill>
                  <a:srgbClr val="F2EDD7"/>
                </a:solidFill>
                <a:latin typeface="League Spartan"/>
              </a:rPr>
              <a:t>Waste of time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69506" y="3687703"/>
            <a:ext cx="170248" cy="170248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69506" y="4480429"/>
            <a:ext cx="170248" cy="170248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943921" y="5465252"/>
            <a:ext cx="2278864" cy="1543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3150" y="4094702"/>
            <a:ext cx="3854499" cy="477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1"/>
              </a:lnSpc>
            </a:pPr>
            <a:r>
              <a:rPr lang="en-US" sz="2293">
                <a:solidFill>
                  <a:srgbClr val="3A6351"/>
                </a:solidFill>
                <a:latin typeface="League Spartan"/>
              </a:rPr>
              <a:t>P</a:t>
            </a:r>
            <a:r>
              <a:rPr lang="en-US" sz="2293">
                <a:solidFill>
                  <a:srgbClr val="E48257"/>
                </a:solidFill>
                <a:latin typeface="League Spartan"/>
              </a:rPr>
              <a:t>E</a:t>
            </a:r>
            <a:r>
              <a:rPr lang="en-US" sz="2293">
                <a:solidFill>
                  <a:srgbClr val="3A6351"/>
                </a:solidFill>
                <a:latin typeface="League Spartan"/>
              </a:rPr>
              <a:t>T</a:t>
            </a:r>
            <a:r>
              <a:rPr lang="en-US" sz="2293">
                <a:solidFill>
                  <a:srgbClr val="F2EDD7"/>
                </a:solidFill>
                <a:latin typeface="League Spartan"/>
              </a:rPr>
              <a:t> </a:t>
            </a:r>
            <a:r>
              <a:rPr lang="en-US" sz="2293">
                <a:solidFill>
                  <a:srgbClr val="E48257"/>
                </a:solidFill>
                <a:latin typeface="League Spartan"/>
              </a:rPr>
              <a:t>M</a:t>
            </a:r>
            <a:r>
              <a:rPr lang="en-US" sz="2293">
                <a:solidFill>
                  <a:srgbClr val="3A6351"/>
                </a:solidFill>
                <a:latin typeface="League Spartan"/>
              </a:rPr>
              <a:t>E!</a:t>
            </a:r>
            <a:r>
              <a:rPr lang="en-US" sz="2293">
                <a:solidFill>
                  <a:srgbClr val="F2EDD7"/>
                </a:solidFill>
                <a:latin typeface="League Spartan"/>
              </a:rPr>
              <a:t> has created one function for users (pet owners) to book an appointment in advance with a veterinarian and with hospitals or clinics in which they are interested where they want to take their pets will be treated and be able to select a time that is convenient for users.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3932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983150" y="3082693"/>
            <a:ext cx="619390" cy="619390"/>
            <a:chOff x="0" y="0"/>
            <a:chExt cx="825853" cy="8258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25853" cy="825853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6916" y="159290"/>
              <a:ext cx="532021" cy="532021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3051286" y="4317947"/>
            <a:ext cx="82891" cy="82891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429000" y="3262968"/>
            <a:ext cx="3029978" cy="5995332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8124" r="-31367" t="-11329" b="-1951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482619" y="341944"/>
            <a:ext cx="4414369" cy="4312195"/>
            <a:chOff x="0" y="0"/>
            <a:chExt cx="4828540" cy="4716780"/>
          </a:xfrm>
        </p:grpSpPr>
        <p:sp>
          <p:nvSpPr>
            <p:cNvPr name="Freeform 27" id="2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9773" r="-29562" t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983150" y="838200"/>
            <a:ext cx="7475828" cy="165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12"/>
              </a:lnSpc>
            </a:pPr>
            <a:r>
              <a:rPr lang="en-US" sz="9651">
                <a:solidFill>
                  <a:srgbClr val="F2EDD7"/>
                </a:solidFill>
                <a:latin typeface="League Spartan Bold"/>
              </a:rPr>
              <a:t>Solutions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63466" y="3251163"/>
            <a:ext cx="5948367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9"/>
              </a:lnSpc>
            </a:pPr>
            <a:r>
              <a:rPr lang="en-US" sz="2292">
                <a:solidFill>
                  <a:srgbClr val="F2EDD7"/>
                </a:solidFill>
                <a:latin typeface="League Spartan"/>
              </a:rPr>
              <a:t>Our solutions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851440" y="5143500"/>
            <a:ext cx="5676728" cy="3722584"/>
            <a:chOff x="0" y="0"/>
            <a:chExt cx="7568971" cy="496344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46991" y="64270"/>
              <a:ext cx="712483" cy="712483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3A6351"/>
              </a:solidFill>
            </p:spPr>
          </p:sp>
        </p:grpSp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0352" y="196620"/>
              <a:ext cx="485761" cy="447784"/>
            </a:xfrm>
            <a:prstGeom prst="rect">
              <a:avLst/>
            </a:prstGeom>
          </p:spPr>
        </p:pic>
        <p:sp>
          <p:nvSpPr>
            <p:cNvPr name="TextBox 34" id="34"/>
            <p:cNvSpPr txBox="true"/>
            <p:nvPr/>
          </p:nvSpPr>
          <p:spPr>
            <a:xfrm rot="0">
              <a:off x="1377284" y="-47625"/>
              <a:ext cx="5670833" cy="588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36"/>
                </a:lnSpc>
              </a:pPr>
              <a:r>
                <a:rPr lang="en-US" sz="2668">
                  <a:solidFill>
                    <a:srgbClr val="F2EDD7"/>
                  </a:solidFill>
                  <a:latin typeface="League Spartan"/>
                </a:rPr>
                <a:t>Faster and comfortable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377284" y="748178"/>
              <a:ext cx="4784669" cy="388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1814">
                  <a:solidFill>
                    <a:srgbClr val="F2EDD7"/>
                  </a:solidFill>
                  <a:latin typeface="League Spartan"/>
                </a:rPr>
                <a:t>Reduce time of waiting queue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46991" y="1906827"/>
              <a:ext cx="697236" cy="697236"/>
              <a:chOff x="0" y="0"/>
              <a:chExt cx="1913890" cy="1913890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3A6351"/>
              </a:solidFill>
            </p:spPr>
          </p:sp>
        </p:grpSp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7926" y="2036344"/>
              <a:ext cx="475366" cy="438201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1348816" y="1798373"/>
              <a:ext cx="2648508" cy="57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56"/>
                </a:lnSpc>
              </a:pPr>
              <a:r>
                <a:rPr lang="en-US" sz="2611">
                  <a:solidFill>
                    <a:srgbClr val="F2EDD7"/>
                  </a:solidFill>
                  <a:latin typeface="League Spartan"/>
                </a:rPr>
                <a:t>Easy to use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348816" y="2575487"/>
              <a:ext cx="4813137" cy="3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85"/>
                </a:lnSpc>
              </a:pPr>
              <a:r>
                <a:rPr lang="en-US" sz="1775">
                  <a:solidFill>
                    <a:srgbClr val="F2EDD7"/>
                  </a:solidFill>
                  <a:latin typeface="League Spartan"/>
                </a:rPr>
                <a:t>UI of application is easy to use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0" y="3502156"/>
              <a:ext cx="697236" cy="697236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3A6351"/>
              </a:solidFill>
            </p:spPr>
          </p:sp>
        </p:grpSp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0935" y="3631673"/>
              <a:ext cx="475366" cy="438201"/>
            </a:xfrm>
            <a:prstGeom prst="rect">
              <a:avLst/>
            </a:prstGeom>
          </p:spPr>
        </p:pic>
        <p:sp>
          <p:nvSpPr>
            <p:cNvPr name="TextBox 44" id="44"/>
            <p:cNvSpPr txBox="true"/>
            <p:nvPr/>
          </p:nvSpPr>
          <p:spPr>
            <a:xfrm rot="0">
              <a:off x="1301824" y="3391065"/>
              <a:ext cx="1538531" cy="57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56"/>
                </a:lnSpc>
              </a:pPr>
              <a:r>
                <a:rPr lang="en-US" sz="2611">
                  <a:solidFill>
                    <a:srgbClr val="F2EDD7"/>
                  </a:solidFill>
                  <a:latin typeface="League Spartan"/>
                </a:rPr>
                <a:t>Safely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301824" y="4170817"/>
              <a:ext cx="6267147" cy="792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85"/>
                </a:lnSpc>
              </a:pPr>
              <a:r>
                <a:rPr lang="en-US" sz="1775">
                  <a:solidFill>
                    <a:srgbClr val="F2EDD7"/>
                  </a:solidFill>
                  <a:latin typeface="League Spartan"/>
                </a:rPr>
                <a:t>It has been proven that seeing </a:t>
              </a:r>
            </a:p>
            <a:p>
              <a:pPr>
                <a:lnSpc>
                  <a:spcPts val="2485"/>
                </a:lnSpc>
              </a:pPr>
              <a:r>
                <a:rPr lang="en-US" sz="1775">
                  <a:solidFill>
                    <a:srgbClr val="F2EDD7"/>
                  </a:solidFill>
                  <a:latin typeface="League Spartan"/>
                </a:rPr>
                <a:t>a professional doctor is completely safe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358360" y="9458918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07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48420" y="9415628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130275" y="9394646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5523" y="5143500"/>
            <a:ext cx="641851" cy="64185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14061" y="1536372"/>
            <a:ext cx="4691301" cy="200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4"/>
              </a:lnSpc>
            </a:pPr>
            <a:r>
              <a:rPr lang="en-US" sz="7881">
                <a:solidFill>
                  <a:srgbClr val="3A6351"/>
                </a:solidFill>
                <a:latin typeface="League Spartan Bold"/>
              </a:rPr>
              <a:t>P</a:t>
            </a:r>
            <a:r>
              <a:rPr lang="en-US" sz="7881">
                <a:solidFill>
                  <a:srgbClr val="E48257"/>
                </a:solidFill>
                <a:latin typeface="League Spartan Bold"/>
              </a:rPr>
              <a:t>E</a:t>
            </a:r>
            <a:r>
              <a:rPr lang="en-US" sz="7881">
                <a:solidFill>
                  <a:srgbClr val="3A6351"/>
                </a:solidFill>
                <a:latin typeface="League Spartan Bold"/>
              </a:rPr>
              <a:t>T</a:t>
            </a:r>
            <a:r>
              <a:rPr lang="en-US" sz="7881">
                <a:solidFill>
                  <a:srgbClr val="FFFFFF"/>
                </a:solidFill>
                <a:latin typeface="League Spartan Bold"/>
              </a:rPr>
              <a:t> </a:t>
            </a:r>
            <a:r>
              <a:rPr lang="en-US" sz="7881">
                <a:solidFill>
                  <a:srgbClr val="E48257"/>
                </a:solidFill>
                <a:latin typeface="League Spartan Bold"/>
              </a:rPr>
              <a:t>M</a:t>
            </a:r>
            <a:r>
              <a:rPr lang="en-US" sz="7881">
                <a:solidFill>
                  <a:srgbClr val="3A6351"/>
                </a:solidFill>
                <a:latin typeface="League Spartan Bold"/>
              </a:rPr>
              <a:t>E!</a:t>
            </a:r>
            <a:r>
              <a:rPr lang="en-US" sz="7881">
                <a:solidFill>
                  <a:srgbClr val="FFFFFF"/>
                </a:solidFill>
                <a:latin typeface="League Spartan Bold"/>
              </a:rPr>
              <a:t> </a:t>
            </a:r>
            <a:r>
              <a:rPr lang="en-US" sz="7881">
                <a:solidFill>
                  <a:srgbClr val="F2EDD7"/>
                </a:solidFill>
                <a:latin typeface="League Spartan Bold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4061" y="6196987"/>
            <a:ext cx="6720130" cy="265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7201" indent="-233600" lvl="1">
              <a:lnSpc>
                <a:spcPts val="3029"/>
              </a:lnSpc>
              <a:buFont typeface="Arial"/>
              <a:buChar char="•"/>
            </a:pPr>
            <a:r>
              <a:rPr lang="en-US" sz="2163">
                <a:solidFill>
                  <a:srgbClr val="F2EDD7"/>
                </a:solidFill>
                <a:latin typeface="League Spartan"/>
              </a:rPr>
              <a:t>PET ME! has cooperate with veterinarians, hospital, and clinics to allow users (pet owners) be able to ​view profile of each veterinarian's education and treatment records. So, they can book an appointment in advance in their convenient time.</a:t>
            </a:r>
          </a:p>
          <a:p>
            <a:pPr>
              <a:lnSpc>
                <a:spcPts val="302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16905" y="5219675"/>
            <a:ext cx="3438556" cy="35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081">
                <a:solidFill>
                  <a:srgbClr val="F2EDD7"/>
                </a:solidFill>
                <a:latin typeface="League Spartan"/>
              </a:rPr>
              <a:t>Hospital appointment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0955" y="2052175"/>
            <a:ext cx="4397379" cy="37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7"/>
              </a:lnSpc>
            </a:pPr>
            <a:r>
              <a:rPr lang="en-US" sz="2183">
                <a:solidFill>
                  <a:srgbClr val="F2EDD7"/>
                </a:solidFill>
                <a:latin typeface="League Spartan"/>
              </a:rPr>
              <a:t>Pet friendly transportation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4667" y="2800922"/>
            <a:ext cx="5033667" cy="124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3348" indent="-191674" lvl="1">
              <a:lnSpc>
                <a:spcPts val="2485"/>
              </a:lnSpc>
              <a:buFont typeface="Arial"/>
              <a:buChar char="•"/>
            </a:pPr>
            <a:r>
              <a:rPr lang="en-US" sz="1775">
                <a:solidFill>
                  <a:srgbClr val="F2EDD7"/>
                </a:solidFill>
                <a:latin typeface="League Spartan"/>
              </a:rPr>
              <a:t>select driver to travel to their destination with their pets whether hospital or other place with a delicious snack for their pets.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62381" y="-93184"/>
            <a:ext cx="1643321" cy="10942858"/>
            <a:chOff x="0" y="0"/>
            <a:chExt cx="555889" cy="370165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r="r" b="b" t="t" l="l"/>
              <a:pathLst>
                <a:path h="3701658" w="555889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AutoShape 11" id="11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cap="flat" w="47625">
            <a:solidFill>
              <a:srgbClr val="3932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58360" y="9535539"/>
            <a:ext cx="442500" cy="23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08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8360" y="330617"/>
            <a:ext cx="538227" cy="3487354"/>
            <a:chOff x="0" y="0"/>
            <a:chExt cx="717636" cy="4649806"/>
          </a:xfrm>
        </p:grpSpPr>
        <p:sp>
          <p:nvSpPr>
            <p:cNvPr name="TextBox 14" id="14"/>
            <p:cNvSpPr txBox="true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13467858" y="2052175"/>
            <a:ext cx="4397379" cy="37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7"/>
              </a:lnSpc>
            </a:pPr>
            <a:r>
              <a:rPr lang="en-US" sz="2183">
                <a:solidFill>
                  <a:srgbClr val="F2EDD7"/>
                </a:solidFill>
                <a:latin typeface="League Spartan"/>
              </a:rPr>
              <a:t>Shopping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31570" y="2800922"/>
            <a:ext cx="5033667" cy="92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3348" indent="-191674" lvl="1">
              <a:lnSpc>
                <a:spcPts val="2485"/>
              </a:lnSpc>
              <a:buFont typeface="Arial"/>
              <a:buChar char="•"/>
            </a:pPr>
            <a:r>
              <a:rPr lang="en-US" sz="1775">
                <a:solidFill>
                  <a:srgbClr val="F2EDD7"/>
                </a:solidFill>
                <a:latin typeface="League Spartan"/>
              </a:rPr>
              <a:t>We provide pet supplies to choose the best and most comprehensive products for their pets.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48420" y="9492248"/>
            <a:ext cx="2510880" cy="2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F2EDD7"/>
                </a:solidFill>
                <a:latin typeface="League Spartan Bold"/>
              </a:rPr>
              <a:t>2/2021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30275" y="9471267"/>
            <a:ext cx="5119059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3"/>
              </a:lnSpc>
            </a:pPr>
            <a:r>
              <a:rPr lang="en-US" spc="16" sz="1659">
                <a:solidFill>
                  <a:srgbClr val="F2EDD7"/>
                </a:solidFill>
                <a:latin typeface="League Spartan"/>
              </a:rPr>
              <a:t>ITCS335_Introduction To</a:t>
            </a:r>
            <a:r>
              <a:rPr lang="en-US" spc="12" sz="1659">
                <a:solidFill>
                  <a:srgbClr val="F2EDD7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95480" y="5223457"/>
            <a:ext cx="481937" cy="481937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9285192" y="5143500"/>
            <a:ext cx="641851" cy="641851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283730" y="6196987"/>
            <a:ext cx="6720130" cy="265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7201" indent="-233600" lvl="1">
              <a:lnSpc>
                <a:spcPts val="3029"/>
              </a:lnSpc>
              <a:buFont typeface="Arial"/>
              <a:buChar char="•"/>
            </a:pPr>
            <a:r>
              <a:rPr lang="en-US" sz="2163">
                <a:solidFill>
                  <a:srgbClr val="F2EDD7"/>
                </a:solidFill>
                <a:latin typeface="League Spartan"/>
              </a:rPr>
              <a:t>similar with ‘Hospital’ function but difference is that this ‘Online consulting’ is basically a general treatment that focuses on pet behavior problems.</a:t>
            </a:r>
          </a:p>
          <a:p>
            <a:pPr marL="467201" indent="-233600" lvl="1">
              <a:lnSpc>
                <a:spcPts val="3029"/>
              </a:lnSpc>
              <a:buFont typeface="Arial"/>
              <a:buChar char="•"/>
            </a:pPr>
            <a:r>
              <a:rPr lang="en-US" sz="2163">
                <a:solidFill>
                  <a:srgbClr val="F2EDD7"/>
                </a:solidFill>
                <a:latin typeface="League Spartan"/>
              </a:rPr>
              <a:t>select whether animal trainers and veterinarians by using our video call mode which costs 150 baht per 15 minutes.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59645" y="5262255"/>
            <a:ext cx="5525662" cy="35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081">
                <a:solidFill>
                  <a:srgbClr val="F2EDD7"/>
                </a:solidFill>
                <a:latin typeface="League Spartan"/>
              </a:rPr>
              <a:t>Veterinarian's online consultation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37418" y="5195727"/>
            <a:ext cx="537398" cy="537398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7414557" y="2072759"/>
            <a:ext cx="383346" cy="383346"/>
            <a:chOff x="0" y="0"/>
            <a:chExt cx="511128" cy="51112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2047" y="2047"/>
              <a:ext cx="509081" cy="509081"/>
              <a:chOff x="0" y="0"/>
              <a:chExt cx="1913890" cy="191389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11128" cy="511128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12831570" y="2074294"/>
            <a:ext cx="381811" cy="381811"/>
            <a:chOff x="0" y="0"/>
            <a:chExt cx="509081" cy="50908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509081" cy="509081"/>
              <a:chOff x="0" y="0"/>
              <a:chExt cx="1913890" cy="191389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60312" y="86616"/>
              <a:ext cx="388458" cy="388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DAE4UU6KzfY</dc:identifier>
  <dcterms:modified xsi:type="dcterms:W3CDTF">2011-08-01T06:04:30Z</dcterms:modified>
  <cp:revision>1</cp:revision>
  <dc:title>PET ME! P1</dc:title>
</cp:coreProperties>
</file>